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9"/>
  </p:notesMasterIdLst>
  <p:sldIdLst>
    <p:sldId id="2145709351" r:id="rId5"/>
    <p:sldId id="2145709396" r:id="rId6"/>
    <p:sldId id="2145709353" r:id="rId7"/>
    <p:sldId id="2145709354" r:id="rId8"/>
    <p:sldId id="2145709355" r:id="rId9"/>
    <p:sldId id="2145709397" r:id="rId10"/>
    <p:sldId id="2145709358" r:id="rId11"/>
    <p:sldId id="2145709398" r:id="rId12"/>
    <p:sldId id="2145709366" r:id="rId13"/>
    <p:sldId id="2145709372" r:id="rId14"/>
    <p:sldId id="2145709399" r:id="rId15"/>
    <p:sldId id="2145709361" r:id="rId16"/>
    <p:sldId id="2145709391" r:id="rId17"/>
    <p:sldId id="2145709362" r:id="rId18"/>
    <p:sldId id="2145709363" r:id="rId19"/>
    <p:sldId id="2145709364" r:id="rId20"/>
    <p:sldId id="2145709365" r:id="rId21"/>
    <p:sldId id="2145709400" r:id="rId22"/>
    <p:sldId id="2145709393" r:id="rId23"/>
    <p:sldId id="2145709390" r:id="rId24"/>
    <p:sldId id="2145709394" r:id="rId25"/>
    <p:sldId id="2145709395" r:id="rId26"/>
    <p:sldId id="2145709401" r:id="rId27"/>
    <p:sldId id="2145709370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ier Huber Garay Almonacid" initials="JHGA" lastIdx="4" clrIdx="0">
    <p:extLst>
      <p:ext uri="{19B8F6BF-5375-455C-9EA6-DF929625EA0E}">
        <p15:presenceInfo xmlns:p15="http://schemas.microsoft.com/office/powerpoint/2012/main" userId="S::jgaraya@mefcolaborativo.onmicrosoft.com::f0649b81-7ef3-49a2-ad0d-a3038a03b3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94D2"/>
    <a:srgbClr val="41B7AB"/>
    <a:srgbClr val="FFFFFF"/>
    <a:srgbClr val="E30611"/>
    <a:srgbClr val="3F86C6"/>
    <a:srgbClr val="004A95"/>
    <a:srgbClr val="E2A14D"/>
    <a:srgbClr val="DADADA"/>
    <a:srgbClr val="00AC99"/>
    <a:srgbClr val="223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220" autoAdjust="0"/>
  </p:normalViewPr>
  <p:slideViewPr>
    <p:cSldViewPr snapToGrid="0">
      <p:cViewPr>
        <p:scale>
          <a:sx n="100" d="100"/>
          <a:sy n="100" d="100"/>
        </p:scale>
        <p:origin x="58" y="-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in Velasco Cruz" userId="a4e73ae7-9aa6-46a9-894c-e7dd300a5afa" providerId="ADAL" clId="{DD873CCF-C06B-458F-A51E-3A14F78F831D}"/>
    <pc:docChg chg="modSld modMainMaster">
      <pc:chgData name="Edwin Velasco Cruz" userId="a4e73ae7-9aa6-46a9-894c-e7dd300a5afa" providerId="ADAL" clId="{DD873CCF-C06B-458F-A51E-3A14F78F831D}" dt="2023-05-29T21:05:54.940" v="27" actId="1076"/>
      <pc:docMkLst>
        <pc:docMk/>
      </pc:docMkLst>
      <pc:sldChg chg="modNotesTx">
        <pc:chgData name="Edwin Velasco Cruz" userId="a4e73ae7-9aa6-46a9-894c-e7dd300a5afa" providerId="ADAL" clId="{DD873CCF-C06B-458F-A51E-3A14F78F831D}" dt="2023-05-29T20:58:46.469" v="0" actId="6549"/>
        <pc:sldMkLst>
          <pc:docMk/>
          <pc:sldMk cId="2962907574" sldId="2145709351"/>
        </pc:sldMkLst>
      </pc:sldChg>
      <pc:sldChg chg="modNotesTx">
        <pc:chgData name="Edwin Velasco Cruz" userId="a4e73ae7-9aa6-46a9-894c-e7dd300a5afa" providerId="ADAL" clId="{DD873CCF-C06B-458F-A51E-3A14F78F831D}" dt="2023-05-29T20:58:55.008" v="2" actId="6549"/>
        <pc:sldMkLst>
          <pc:docMk/>
          <pc:sldMk cId="543906160" sldId="2145709353"/>
        </pc:sldMkLst>
      </pc:sldChg>
      <pc:sldChg chg="modNotesTx">
        <pc:chgData name="Edwin Velasco Cruz" userId="a4e73ae7-9aa6-46a9-894c-e7dd300a5afa" providerId="ADAL" clId="{DD873CCF-C06B-458F-A51E-3A14F78F831D}" dt="2023-05-29T20:59:03.940" v="3" actId="6549"/>
        <pc:sldMkLst>
          <pc:docMk/>
          <pc:sldMk cId="1461499202" sldId="2145709354"/>
        </pc:sldMkLst>
      </pc:sldChg>
      <pc:sldChg chg="modNotesTx">
        <pc:chgData name="Edwin Velasco Cruz" userId="a4e73ae7-9aa6-46a9-894c-e7dd300a5afa" providerId="ADAL" clId="{DD873CCF-C06B-458F-A51E-3A14F78F831D}" dt="2023-05-29T20:59:14.835" v="4" actId="6549"/>
        <pc:sldMkLst>
          <pc:docMk/>
          <pc:sldMk cId="1127999731" sldId="2145709355"/>
        </pc:sldMkLst>
      </pc:sldChg>
      <pc:sldChg chg="modNotesTx">
        <pc:chgData name="Edwin Velasco Cruz" userId="a4e73ae7-9aa6-46a9-894c-e7dd300a5afa" providerId="ADAL" clId="{DD873CCF-C06B-458F-A51E-3A14F78F831D}" dt="2023-05-29T20:59:25.032" v="6" actId="6549"/>
        <pc:sldMkLst>
          <pc:docMk/>
          <pc:sldMk cId="614273499" sldId="2145709358"/>
        </pc:sldMkLst>
      </pc:sldChg>
      <pc:sldChg chg="modNotesTx">
        <pc:chgData name="Edwin Velasco Cruz" userId="a4e73ae7-9aa6-46a9-894c-e7dd300a5afa" providerId="ADAL" clId="{DD873CCF-C06B-458F-A51E-3A14F78F831D}" dt="2023-05-29T20:59:43.141" v="11" actId="6549"/>
        <pc:sldMkLst>
          <pc:docMk/>
          <pc:sldMk cId="3026652334" sldId="2145709361"/>
        </pc:sldMkLst>
      </pc:sldChg>
      <pc:sldChg chg="modNotesTx">
        <pc:chgData name="Edwin Velasco Cruz" userId="a4e73ae7-9aa6-46a9-894c-e7dd300a5afa" providerId="ADAL" clId="{DD873CCF-C06B-458F-A51E-3A14F78F831D}" dt="2023-05-29T20:59:52.482" v="13" actId="6549"/>
        <pc:sldMkLst>
          <pc:docMk/>
          <pc:sldMk cId="992865707" sldId="2145709362"/>
        </pc:sldMkLst>
      </pc:sldChg>
      <pc:sldChg chg="modNotesTx">
        <pc:chgData name="Edwin Velasco Cruz" userId="a4e73ae7-9aa6-46a9-894c-e7dd300a5afa" providerId="ADAL" clId="{DD873CCF-C06B-458F-A51E-3A14F78F831D}" dt="2023-05-29T20:59:56.941" v="14" actId="6549"/>
        <pc:sldMkLst>
          <pc:docMk/>
          <pc:sldMk cId="264290946" sldId="2145709363"/>
        </pc:sldMkLst>
      </pc:sldChg>
      <pc:sldChg chg="modNotesTx">
        <pc:chgData name="Edwin Velasco Cruz" userId="a4e73ae7-9aa6-46a9-894c-e7dd300a5afa" providerId="ADAL" clId="{DD873CCF-C06B-458F-A51E-3A14F78F831D}" dt="2023-05-29T21:00:04.236" v="15" actId="6549"/>
        <pc:sldMkLst>
          <pc:docMk/>
          <pc:sldMk cId="3945742505" sldId="2145709364"/>
        </pc:sldMkLst>
      </pc:sldChg>
      <pc:sldChg chg="modNotesTx">
        <pc:chgData name="Edwin Velasco Cruz" userId="a4e73ae7-9aa6-46a9-894c-e7dd300a5afa" providerId="ADAL" clId="{DD873CCF-C06B-458F-A51E-3A14F78F831D}" dt="2023-05-29T21:00:09.481" v="16" actId="6549"/>
        <pc:sldMkLst>
          <pc:docMk/>
          <pc:sldMk cId="3690288890" sldId="2145709365"/>
        </pc:sldMkLst>
      </pc:sldChg>
      <pc:sldChg chg="modNotesTx">
        <pc:chgData name="Edwin Velasco Cruz" userId="a4e73ae7-9aa6-46a9-894c-e7dd300a5afa" providerId="ADAL" clId="{DD873CCF-C06B-458F-A51E-3A14F78F831D}" dt="2023-05-29T20:59:31.694" v="8" actId="6549"/>
        <pc:sldMkLst>
          <pc:docMk/>
          <pc:sldMk cId="1128054815" sldId="2145709366"/>
        </pc:sldMkLst>
      </pc:sldChg>
      <pc:sldChg chg="modNotesTx">
        <pc:chgData name="Edwin Velasco Cruz" userId="a4e73ae7-9aa6-46a9-894c-e7dd300a5afa" providerId="ADAL" clId="{DD873CCF-C06B-458F-A51E-3A14F78F831D}" dt="2023-05-29T21:00:40.136" v="23" actId="6549"/>
        <pc:sldMkLst>
          <pc:docMk/>
          <pc:sldMk cId="3657186489" sldId="2145709370"/>
        </pc:sldMkLst>
      </pc:sldChg>
      <pc:sldChg chg="modNotesTx">
        <pc:chgData name="Edwin Velasco Cruz" userId="a4e73ae7-9aa6-46a9-894c-e7dd300a5afa" providerId="ADAL" clId="{DD873CCF-C06B-458F-A51E-3A14F78F831D}" dt="2023-05-29T20:59:36.167" v="9" actId="6549"/>
        <pc:sldMkLst>
          <pc:docMk/>
          <pc:sldMk cId="107336194" sldId="2145709372"/>
        </pc:sldMkLst>
      </pc:sldChg>
      <pc:sldChg chg="modNotesTx">
        <pc:chgData name="Edwin Velasco Cruz" userId="a4e73ae7-9aa6-46a9-894c-e7dd300a5afa" providerId="ADAL" clId="{DD873CCF-C06B-458F-A51E-3A14F78F831D}" dt="2023-05-29T21:00:20.728" v="19" actId="6549"/>
        <pc:sldMkLst>
          <pc:docMk/>
          <pc:sldMk cId="3380160062" sldId="2145709390"/>
        </pc:sldMkLst>
      </pc:sldChg>
      <pc:sldChg chg="modNotesTx">
        <pc:chgData name="Edwin Velasco Cruz" userId="a4e73ae7-9aa6-46a9-894c-e7dd300a5afa" providerId="ADAL" clId="{DD873CCF-C06B-458F-A51E-3A14F78F831D}" dt="2023-05-29T20:59:47.051" v="12" actId="6549"/>
        <pc:sldMkLst>
          <pc:docMk/>
          <pc:sldMk cId="1812283578" sldId="2145709391"/>
        </pc:sldMkLst>
      </pc:sldChg>
      <pc:sldChg chg="modNotesTx">
        <pc:chgData name="Edwin Velasco Cruz" userId="a4e73ae7-9aa6-46a9-894c-e7dd300a5afa" providerId="ADAL" clId="{DD873CCF-C06B-458F-A51E-3A14F78F831D}" dt="2023-05-29T21:00:17.183" v="18" actId="6549"/>
        <pc:sldMkLst>
          <pc:docMk/>
          <pc:sldMk cId="2250652876" sldId="2145709393"/>
        </pc:sldMkLst>
      </pc:sldChg>
      <pc:sldChg chg="modNotesTx">
        <pc:chgData name="Edwin Velasco Cruz" userId="a4e73ae7-9aa6-46a9-894c-e7dd300a5afa" providerId="ADAL" clId="{DD873CCF-C06B-458F-A51E-3A14F78F831D}" dt="2023-05-29T21:00:24.937" v="20" actId="6549"/>
        <pc:sldMkLst>
          <pc:docMk/>
          <pc:sldMk cId="830815668" sldId="2145709394"/>
        </pc:sldMkLst>
      </pc:sldChg>
      <pc:sldChg chg="modNotesTx">
        <pc:chgData name="Edwin Velasco Cruz" userId="a4e73ae7-9aa6-46a9-894c-e7dd300a5afa" providerId="ADAL" clId="{DD873CCF-C06B-458F-A51E-3A14F78F831D}" dt="2023-05-29T21:00:31.169" v="21" actId="6549"/>
        <pc:sldMkLst>
          <pc:docMk/>
          <pc:sldMk cId="957579021" sldId="2145709395"/>
        </pc:sldMkLst>
      </pc:sldChg>
      <pc:sldChg chg="modNotesTx">
        <pc:chgData name="Edwin Velasco Cruz" userId="a4e73ae7-9aa6-46a9-894c-e7dd300a5afa" providerId="ADAL" clId="{DD873CCF-C06B-458F-A51E-3A14F78F831D}" dt="2023-05-29T20:58:51.124" v="1" actId="6549"/>
        <pc:sldMkLst>
          <pc:docMk/>
          <pc:sldMk cId="2491452541" sldId="2145709396"/>
        </pc:sldMkLst>
      </pc:sldChg>
      <pc:sldChg chg="modNotesTx">
        <pc:chgData name="Edwin Velasco Cruz" userId="a4e73ae7-9aa6-46a9-894c-e7dd300a5afa" providerId="ADAL" clId="{DD873CCF-C06B-458F-A51E-3A14F78F831D}" dt="2023-05-29T20:59:20.437" v="5" actId="6549"/>
        <pc:sldMkLst>
          <pc:docMk/>
          <pc:sldMk cId="3388348607" sldId="2145709397"/>
        </pc:sldMkLst>
      </pc:sldChg>
      <pc:sldChg chg="modNotesTx">
        <pc:chgData name="Edwin Velasco Cruz" userId="a4e73ae7-9aa6-46a9-894c-e7dd300a5afa" providerId="ADAL" clId="{DD873CCF-C06B-458F-A51E-3A14F78F831D}" dt="2023-05-29T20:59:28.256" v="7" actId="6549"/>
        <pc:sldMkLst>
          <pc:docMk/>
          <pc:sldMk cId="679964996" sldId="2145709398"/>
        </pc:sldMkLst>
      </pc:sldChg>
      <pc:sldChg chg="modNotesTx">
        <pc:chgData name="Edwin Velasco Cruz" userId="a4e73ae7-9aa6-46a9-894c-e7dd300a5afa" providerId="ADAL" clId="{DD873CCF-C06B-458F-A51E-3A14F78F831D}" dt="2023-05-29T20:59:39.137" v="10" actId="6549"/>
        <pc:sldMkLst>
          <pc:docMk/>
          <pc:sldMk cId="3045359133" sldId="2145709399"/>
        </pc:sldMkLst>
      </pc:sldChg>
      <pc:sldChg chg="modNotesTx">
        <pc:chgData name="Edwin Velasco Cruz" userId="a4e73ae7-9aa6-46a9-894c-e7dd300a5afa" providerId="ADAL" clId="{DD873CCF-C06B-458F-A51E-3A14F78F831D}" dt="2023-05-29T21:00:12.860" v="17" actId="6549"/>
        <pc:sldMkLst>
          <pc:docMk/>
          <pc:sldMk cId="4149733321" sldId="2145709400"/>
        </pc:sldMkLst>
      </pc:sldChg>
      <pc:sldChg chg="modNotesTx">
        <pc:chgData name="Edwin Velasco Cruz" userId="a4e73ae7-9aa6-46a9-894c-e7dd300a5afa" providerId="ADAL" clId="{DD873CCF-C06B-458F-A51E-3A14F78F831D}" dt="2023-05-29T21:00:35.750" v="22" actId="6549"/>
        <pc:sldMkLst>
          <pc:docMk/>
          <pc:sldMk cId="4009970289" sldId="2145709401"/>
        </pc:sldMkLst>
      </pc:sldChg>
      <pc:sldMasterChg chg="modSldLayout">
        <pc:chgData name="Edwin Velasco Cruz" userId="a4e73ae7-9aa6-46a9-894c-e7dd300a5afa" providerId="ADAL" clId="{DD873CCF-C06B-458F-A51E-3A14F78F831D}" dt="2023-05-29T21:05:54.940" v="27" actId="1076"/>
        <pc:sldMasterMkLst>
          <pc:docMk/>
          <pc:sldMasterMk cId="2389432968" sldId="2147483661"/>
        </pc:sldMasterMkLst>
        <pc:sldLayoutChg chg="modSp mod">
          <pc:chgData name="Edwin Velasco Cruz" userId="a4e73ae7-9aa6-46a9-894c-e7dd300a5afa" providerId="ADAL" clId="{DD873CCF-C06B-458F-A51E-3A14F78F831D}" dt="2023-05-29T21:05:54.940" v="27" actId="1076"/>
          <pc:sldLayoutMkLst>
            <pc:docMk/>
            <pc:sldMasterMk cId="2389432968" sldId="2147483661"/>
            <pc:sldLayoutMk cId="2709345209" sldId="2147483662"/>
          </pc:sldLayoutMkLst>
          <pc:picChg chg="mod">
            <ac:chgData name="Edwin Velasco Cruz" userId="a4e73ae7-9aa6-46a9-894c-e7dd300a5afa" providerId="ADAL" clId="{DD873CCF-C06B-458F-A51E-3A14F78F831D}" dt="2023-05-29T21:05:54.940" v="27" actId="1076"/>
            <ac:picMkLst>
              <pc:docMk/>
              <pc:sldMasterMk cId="2389432968" sldId="2147483661"/>
              <pc:sldLayoutMk cId="2709345209" sldId="2147483662"/>
              <ac:picMk id="7" creationId="{1F3A6534-0930-476F-3153-265F5A207A86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3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[Libro3]Hoja3!TablaDinámica1</c:name>
    <c:fmtId val="5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E30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Hoja3!$A$4:$A$9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Hoja3!$B$4:$B$9</c:f>
              <c:numCache>
                <c:formatCode>General</c:formatCode>
                <c:ptCount val="5"/>
                <c:pt idx="0">
                  <c:v>74</c:v>
                </c:pt>
                <c:pt idx="1">
                  <c:v>122</c:v>
                </c:pt>
                <c:pt idx="2">
                  <c:v>42</c:v>
                </c:pt>
                <c:pt idx="3">
                  <c:v>129</c:v>
                </c:pt>
                <c:pt idx="4">
                  <c:v>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E9-43C3-AFF9-A6475FF09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013535"/>
        <c:axId val="752010655"/>
      </c:barChart>
      <c:catAx>
        <c:axId val="752013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752010655"/>
        <c:crosses val="autoZero"/>
        <c:auto val="1"/>
        <c:lblAlgn val="ctr"/>
        <c:lblOffset val="100"/>
        <c:noMultiLvlLbl val="0"/>
      </c:catAx>
      <c:valAx>
        <c:axId val="7520106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52013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[Libro3]Hoja5!TablaDinámica2</c:name>
    <c:fmtId val="1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1.0185067526415994E-16"/>
              <c:y val="-0.2763473315835520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0"/>
              <c:y val="-0.2426275882181394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0"/>
              <c:y val="-0.2426275882181394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1.0185067526415994E-16"/>
              <c:y val="-0.2763473315835520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0"/>
              <c:y val="-0.2426275882181394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1.0185067526415994E-16"/>
              <c:y val="-0.2763473315835520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Hoja5!$B$3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E2A14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690001240023068E-17"/>
                  <c:y val="-8.96123586641633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99-4F86-8791-08DCF3662682}"/>
                </c:ext>
              </c:extLst>
            </c:dLbl>
            <c:dLbl>
              <c:idx val="1"/>
              <c:layout>
                <c:manualLayout>
                  <c:x val="-3.2051282051282345E-3"/>
                  <c:y val="-0.134731995231155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99-4F86-8791-08DCF3662682}"/>
                </c:ext>
              </c:extLst>
            </c:dLbl>
            <c:dLbl>
              <c:idx val="2"/>
              <c:layout>
                <c:manualLayout>
                  <c:x val="-6.41025641025641E-3"/>
                  <c:y val="-8.91740320169842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99-4F86-8791-08DCF3662682}"/>
                </c:ext>
              </c:extLst>
            </c:dLbl>
            <c:dLbl>
              <c:idx val="3"/>
              <c:layout>
                <c:manualLayout>
                  <c:x val="6.410256410256469E-3"/>
                  <c:y val="-0.1327896340182556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399-4F86-8791-08DCF3662682}"/>
                </c:ext>
              </c:extLst>
            </c:dLbl>
            <c:dLbl>
              <c:idx val="4"/>
              <c:layout>
                <c:manualLayout>
                  <c:x val="0"/>
                  <c:y val="-0.2923732096993891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99-4F86-8791-08DCF3662682}"/>
                </c:ext>
              </c:extLst>
            </c:dLbl>
            <c:dLbl>
              <c:idx val="5"/>
              <c:layout>
                <c:manualLayout>
                  <c:x val="-1.2820512820512938E-2"/>
                  <c:y val="-0.3493384021756686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99-4F86-8791-08DCF3662682}"/>
                </c:ext>
              </c:extLst>
            </c:dLbl>
            <c:dLbl>
              <c:idx val="6"/>
              <c:layout>
                <c:manualLayout>
                  <c:x val="-1.6025641025641142E-2"/>
                  <c:y val="-0.4127001761709016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99-4F86-8791-08DCF36626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Hoja5!$A$4:$A$11</c:f>
              <c:strCache>
                <c:ptCount val="7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</c:strCache>
            </c:strRef>
          </c:cat>
          <c:val>
            <c:numRef>
              <c:f>Hoja5!$B$4:$B$11</c:f>
              <c:numCache>
                <c:formatCode>General</c:formatCode>
                <c:ptCount val="7"/>
                <c:pt idx="0">
                  <c:v>74</c:v>
                </c:pt>
                <c:pt idx="1">
                  <c:v>122</c:v>
                </c:pt>
                <c:pt idx="2">
                  <c:v>42</c:v>
                </c:pt>
                <c:pt idx="3">
                  <c:v>129</c:v>
                </c:pt>
                <c:pt idx="4">
                  <c:v>378</c:v>
                </c:pt>
                <c:pt idx="5">
                  <c:v>499</c:v>
                </c:pt>
                <c:pt idx="6">
                  <c:v>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99-4F86-8791-08DCF366268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50467167"/>
        <c:axId val="550467647"/>
      </c:barChart>
      <c:catAx>
        <c:axId val="550467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50467647"/>
        <c:crosses val="autoZero"/>
        <c:auto val="1"/>
        <c:lblAlgn val="ctr"/>
        <c:lblOffset val="100"/>
        <c:noMultiLvlLbl val="0"/>
      </c:catAx>
      <c:valAx>
        <c:axId val="5504676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0467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06582-51EB-4460-8576-6280E722E5CC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83860-6C81-4CF8-966E-F370122485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79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733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0306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4015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440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7593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9930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7573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723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10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826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070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899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475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995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59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704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866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198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574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950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456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7608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83860-6C81-4CF8-966E-F3701224857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69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A775A-D5DC-0176-4E48-53195AF7B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CE2BD6-1F08-CD9C-495F-EACEDF015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7038F6-94B3-2B61-1EE1-A1C78145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3AB4A6-114D-44B3-AAD0-8A2A6CAAEA68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C0BA38-87F6-DE15-A38D-B5A61342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E2884E-E727-929E-65D9-4B49E82E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9BE2-7255-4C59-93F3-5C0540FAB1B0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3A6534-0930-476F-3153-265F5A207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15"/>
          <a:stretch/>
        </p:blipFill>
        <p:spPr>
          <a:xfrm>
            <a:off x="695014" y="576422"/>
            <a:ext cx="10186892" cy="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4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72AF9-C747-D9DC-6E78-6E1CA400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DFD88C-0525-0796-E7A4-BF5E5856A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16F33B-367C-ECA2-2E60-CF9891729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3AB4A6-114D-44B3-AAD0-8A2A6CAAEA68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3EE3AF-0EE9-20B2-AD9D-83527016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DD2236-1872-43D4-73C5-7D45C756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9BE2-7255-4C59-93F3-5C0540FAB1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982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42CB6D-6FDA-AC77-AA26-17879AB24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3A19A6-A019-3469-FC4D-FBE3A7486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FBC1CD-99BB-8F23-8B71-538A81F9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3AB4A6-114D-44B3-AAD0-8A2A6CAAEA68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F202F1-FD02-A05C-5D64-849FA0091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AB06EB-3022-14F2-49CC-AA3DE04A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9BE2-7255-4C59-93F3-5C0540FAB1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633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E8537-2DB2-AA14-C0C0-6761A255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77D758-8D38-6296-9F4B-A760D07DF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8853D9A-E720-E30A-725D-B48D362F99C6}"/>
              </a:ext>
            </a:extLst>
          </p:cNvPr>
          <p:cNvSpPr txBox="1">
            <a:spLocks/>
          </p:cNvSpPr>
          <p:nvPr userDrawn="1"/>
        </p:nvSpPr>
        <p:spPr>
          <a:xfrm>
            <a:off x="8330718" y="6616285"/>
            <a:ext cx="2259495" cy="27409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 lvl="0">
              <a:defRPr lang="es-ES"/>
            </a:defPPr>
            <a:lvl1pPr marL="0" lvl="0" algn="r" defTabSz="914306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3" lvl="1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lvl="2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lvl="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lvl="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lvl="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8" lvl="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1" lvl="7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lvl="8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>
                <a:solidFill>
                  <a:schemeClr val="bg1">
                    <a:lumMod val="85000"/>
                  </a:schemeClr>
                </a:solidFill>
              </a:rPr>
              <a:t>MEF | </a:t>
            </a:r>
            <a:r>
              <a:rPr lang="es-ES" b="0">
                <a:solidFill>
                  <a:schemeClr val="bg1">
                    <a:lumMod val="85000"/>
                  </a:schemeClr>
                </a:solidFill>
              </a:rPr>
              <a:t>Ministerio de Economía y Finanzas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C318D9C-10B0-71F6-7B00-EF46A716D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74557" y="6479237"/>
            <a:ext cx="2059186" cy="27409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10AC81-0BCF-4A88-91DD-6D952CB3253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BE0B7B13-F0F4-EB3C-CBA7-C689DD5345D8}"/>
              </a:ext>
            </a:extLst>
          </p:cNvPr>
          <p:cNvSpPr txBox="1">
            <a:spLocks/>
          </p:cNvSpPr>
          <p:nvPr userDrawn="1"/>
        </p:nvSpPr>
        <p:spPr>
          <a:xfrm>
            <a:off x="11584407" y="6416403"/>
            <a:ext cx="449336" cy="336931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8E9BE2-7255-4C59-93F3-5C0540FAB1B0}" type="slidenum">
              <a:rPr lang="es-ES" sz="1200" smtClean="0">
                <a:solidFill>
                  <a:schemeClr val="bg1"/>
                </a:solidFill>
              </a:rPr>
              <a:pPr algn="ctr"/>
              <a:t>‹Nº›</a:t>
            </a:fld>
            <a:endParaRPr lang="es-E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0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34A6D-1AF3-3335-71A6-660F95A4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E653D7-6C04-7F82-E1B9-A5B9CA514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AE0E9A-D40F-3315-7E7C-A67B70EB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3AB4A6-114D-44B3-AAD0-8A2A6CAAEA68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46619D-E92F-2C8F-345D-DE254DC6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969696-E0AD-4E53-03AE-CBD36607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9BE2-7255-4C59-93F3-5C0540FAB1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645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F0500-1B60-0AE6-2692-9CDA3D0D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2645DD-DF37-DB98-8E73-98BE0327B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15C980-0B79-8F1C-0EDC-7ED4DFED2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E22C0E-E73E-85D9-E51A-39C7C5E8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3AB4A6-114D-44B3-AAD0-8A2A6CAAEA68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E51B0F-3B5A-7B85-D606-2F0658FF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68905A-8712-7435-056A-837B2D7D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9BE2-7255-4C59-93F3-5C0540FAB1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47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EA09E-E84A-1661-A0EA-AEE25878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9D968C-6DC5-7418-8CA9-E1D09916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AB9A67-2414-45DA-ADF2-D11292630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7A261E0-A22D-FEC5-3DC7-49E95C212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210A56A-699E-58A2-56B0-7A6D59B08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0B8DFA8-1977-EA1B-8D58-79D52C02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3AB4A6-114D-44B3-AAD0-8A2A6CAAEA68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21FB06-7F8B-7057-6412-1FF27249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1FAD0D-BAC3-BD6C-1B6C-D6A80F16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9BE2-7255-4C59-93F3-5C0540FAB1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202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230C9-2000-4867-0318-08C46CE01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9D9DA06-C3E4-EB2B-9718-9B847A054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3AB4A6-114D-44B3-AAD0-8A2A6CAAEA68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8DF5F7-F3FF-F0F2-CD1A-0F20524AA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1B4EA1-D501-4AB7-179B-68D47A58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9BE2-7255-4C59-93F3-5C0540FAB1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05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15E56EB-B37F-D6A0-D6D4-5F4108EA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3AB4A6-114D-44B3-AAD0-8A2A6CAAEA68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1A8437C-1F5B-9281-FE88-C44822A6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526C05-F3C7-9572-299C-0B85726C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9BE2-7255-4C59-93F3-5C0540FAB1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868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2D61D7-4835-F985-B1BF-913E923C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733CA9-A0D9-A1B5-2DB6-3F462945B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8F06E5-3174-07DD-202E-08613B6DD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0D139F-D397-1CB1-9921-BD365AA4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3AB4A6-114D-44B3-AAD0-8A2A6CAAEA68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E9D567-2F78-57FF-B586-617E1DE8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F12ADD-882E-AEE0-D56E-72C17DC3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9BE2-7255-4C59-93F3-5C0540FAB1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30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E0231-56B9-B136-A479-894F5D0C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5C17393-68FD-8320-039E-DDB4F62039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705A15-FF43-6832-4CA3-9D0DEFC9B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CDC6BB-EFE4-C04A-15F1-E736FEAB6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3AB4A6-114D-44B3-AAD0-8A2A6CAAEA68}" type="datetimeFigureOut">
              <a:rPr lang="es-ES" smtClean="0"/>
              <a:t>29/05/2023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A2009F-7822-4CC5-68C2-8FD622C6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C40CE1-EB3E-A202-CC86-CBA3886FE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9BE2-7255-4C59-93F3-5C0540FAB1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98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82D499A-70E2-1ACA-1011-E3AF037A62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3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42.png"/><Relationship Id="rId4" Type="http://schemas.openxmlformats.org/officeDocument/2006/relationships/image" Target="../media/image49.pn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openxmlformats.org/officeDocument/2006/relationships/image" Target="../media/image49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ubtítulo 47">
            <a:extLst>
              <a:ext uri="{FF2B5EF4-FFF2-40B4-BE49-F238E27FC236}">
                <a16:creationId xmlns:a16="http://schemas.microsoft.com/office/drawing/2014/main" id="{0E6B9487-AD0A-507F-813B-110505831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22773"/>
            <a:ext cx="9144000" cy="1655762"/>
          </a:xfrm>
        </p:spPr>
        <p:txBody>
          <a:bodyPr/>
          <a:lstStyle/>
          <a:p>
            <a:endParaRPr lang="es-PE"/>
          </a:p>
        </p:txBody>
      </p:sp>
      <p:sp>
        <p:nvSpPr>
          <p:cNvPr id="50" name="Subtítulo 2">
            <a:extLst>
              <a:ext uri="{FF2B5EF4-FFF2-40B4-BE49-F238E27FC236}">
                <a16:creationId xmlns:a16="http://schemas.microsoft.com/office/drawing/2014/main" id="{FAC86CAE-A1C3-A33C-4467-7624FE202E4E}"/>
              </a:ext>
            </a:extLst>
          </p:cNvPr>
          <p:cNvSpPr txBox="1">
            <a:spLocks/>
          </p:cNvSpPr>
          <p:nvPr/>
        </p:nvSpPr>
        <p:spPr>
          <a:xfrm>
            <a:off x="547551" y="4837651"/>
            <a:ext cx="9144000" cy="9692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1"/>
              </a:lnSpc>
              <a:spcBef>
                <a:spcPts val="225"/>
              </a:spcBef>
            </a:pPr>
            <a:r>
              <a:rPr lang="es-ES" sz="1200" b="1">
                <a:latin typeface="Arial" panose="020B0604020202020204" pitchFamily="34" charset="0"/>
                <a:cs typeface="Arial" panose="020B0604020202020204" pitchFamily="34" charset="0"/>
              </a:rPr>
              <a:t>Dirección General de Presupuesto Público</a:t>
            </a:r>
          </a:p>
          <a:p>
            <a:pPr algn="l">
              <a:lnSpc>
                <a:spcPts val="1201"/>
              </a:lnSpc>
              <a:spcBef>
                <a:spcPts val="225"/>
              </a:spcBef>
            </a:pPr>
            <a:r>
              <a:rPr lang="es-ES" sz="1400" b="1"/>
              <a:t>Ministerio de Economía y Finanzas</a:t>
            </a:r>
          </a:p>
          <a:p>
            <a:pPr algn="l">
              <a:lnSpc>
                <a:spcPts val="1201"/>
              </a:lnSpc>
              <a:spcBef>
                <a:spcPts val="225"/>
              </a:spcBef>
            </a:pPr>
            <a:endParaRPr lang="es-ES" sz="1201"/>
          </a:p>
          <a:p>
            <a:pPr algn="l">
              <a:lnSpc>
                <a:spcPts val="1201"/>
              </a:lnSpc>
              <a:spcBef>
                <a:spcPts val="225"/>
              </a:spcBef>
            </a:pPr>
            <a:r>
              <a:rPr lang="es-ES" sz="1300"/>
              <a:t>Mayo 2023</a:t>
            </a:r>
          </a:p>
          <a:p>
            <a:endParaRPr lang="es-PE" sz="1351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AF47478F-3B9C-7D90-6AF2-A0ACA50C2E8E}"/>
              </a:ext>
            </a:extLst>
          </p:cNvPr>
          <p:cNvGrpSpPr/>
          <p:nvPr/>
        </p:nvGrpSpPr>
        <p:grpSpPr>
          <a:xfrm>
            <a:off x="641654" y="5276534"/>
            <a:ext cx="319088" cy="45719"/>
            <a:chOff x="1021556" y="4198144"/>
            <a:chExt cx="319088" cy="52387"/>
          </a:xfrm>
        </p:grpSpPr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7300298E-0E91-A1AF-1C66-4667401F3EBC}"/>
                </a:ext>
              </a:extLst>
            </p:cNvPr>
            <p:cNvSpPr/>
            <p:nvPr/>
          </p:nvSpPr>
          <p:spPr>
            <a:xfrm>
              <a:off x="1021556" y="4198144"/>
              <a:ext cx="319088" cy="523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010FE3CC-1979-D911-1B64-0FACC2054679}"/>
                </a:ext>
              </a:extLst>
            </p:cNvPr>
            <p:cNvSpPr/>
            <p:nvPr/>
          </p:nvSpPr>
          <p:spPr>
            <a:xfrm>
              <a:off x="1113234" y="4198144"/>
              <a:ext cx="135732" cy="52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Rectángulo 53">
            <a:extLst>
              <a:ext uri="{FF2B5EF4-FFF2-40B4-BE49-F238E27FC236}">
                <a16:creationId xmlns:a16="http://schemas.microsoft.com/office/drawing/2014/main" id="{2ECB2F98-CA85-4A31-0382-DF248B7E116D}"/>
              </a:ext>
            </a:extLst>
          </p:cNvPr>
          <p:cNvSpPr/>
          <p:nvPr/>
        </p:nvSpPr>
        <p:spPr>
          <a:xfrm>
            <a:off x="2848829" y="1902286"/>
            <a:ext cx="6486128" cy="27653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2CDB7711-B27B-CCA3-6C87-272609124646}"/>
              </a:ext>
            </a:extLst>
          </p:cNvPr>
          <p:cNvSpPr txBox="1">
            <a:spLocks/>
          </p:cNvSpPr>
          <p:nvPr/>
        </p:nvSpPr>
        <p:spPr>
          <a:xfrm>
            <a:off x="3419261" y="2854151"/>
            <a:ext cx="5338163" cy="88524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Programa de Incentivos a la Mejora de la Gestión Municipal 2023</a:t>
            </a:r>
            <a:endParaRPr lang="es-PE" sz="2400" b="1">
              <a:solidFill>
                <a:srgbClr val="223B79"/>
              </a:solidFill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52EDC387-0368-8739-EDB2-B1A071AB8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84" r="5577"/>
          <a:stretch/>
        </p:blipFill>
        <p:spPr>
          <a:xfrm>
            <a:off x="10315029" y="2839914"/>
            <a:ext cx="900000" cy="90000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92E369DF-653E-E788-3D1B-35D2389E9C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4" r="20830"/>
          <a:stretch/>
        </p:blipFill>
        <p:spPr>
          <a:xfrm>
            <a:off x="9374993" y="1904936"/>
            <a:ext cx="900000" cy="90000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115FA532-3CC5-E6ED-6526-CE800B378B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57" r="30293"/>
          <a:stretch/>
        </p:blipFill>
        <p:spPr>
          <a:xfrm>
            <a:off x="1922702" y="1897134"/>
            <a:ext cx="900000" cy="900000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EA116240-DC3D-1240-411D-2AB2876E83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49" r="10830"/>
          <a:stretch/>
        </p:blipFill>
        <p:spPr>
          <a:xfrm>
            <a:off x="1924262" y="2827400"/>
            <a:ext cx="900000" cy="90000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960042E7-42BD-3890-E5CC-605B53330C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33" r="23987"/>
          <a:stretch/>
        </p:blipFill>
        <p:spPr>
          <a:xfrm>
            <a:off x="47579" y="2837005"/>
            <a:ext cx="900000" cy="900000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2D8A71AC-9CD8-8D7F-0EA5-F18C297B89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45" r="22775"/>
          <a:stretch/>
        </p:blipFill>
        <p:spPr>
          <a:xfrm>
            <a:off x="985680" y="3762899"/>
            <a:ext cx="900000" cy="900000"/>
          </a:xfrm>
          <a:prstGeom prst="rect">
            <a:avLst/>
          </a:prstGeom>
        </p:spPr>
      </p:pic>
      <p:pic>
        <p:nvPicPr>
          <p:cNvPr id="1024" name="Imagen 1023">
            <a:extLst>
              <a:ext uri="{FF2B5EF4-FFF2-40B4-BE49-F238E27FC236}">
                <a16:creationId xmlns:a16="http://schemas.microsoft.com/office/drawing/2014/main" id="{EBE33EB2-A2AB-77DF-2A99-23A749F23A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95" r="12103"/>
          <a:stretch/>
        </p:blipFill>
        <p:spPr>
          <a:xfrm>
            <a:off x="47579" y="3762899"/>
            <a:ext cx="900000" cy="900000"/>
          </a:xfrm>
          <a:prstGeom prst="rect">
            <a:avLst/>
          </a:prstGeom>
        </p:spPr>
      </p:pic>
      <p:pic>
        <p:nvPicPr>
          <p:cNvPr id="1029" name="Imagen 1028">
            <a:extLst>
              <a:ext uri="{FF2B5EF4-FFF2-40B4-BE49-F238E27FC236}">
                <a16:creationId xmlns:a16="http://schemas.microsoft.com/office/drawing/2014/main" id="{7827D765-29AB-D7A3-FC7C-2B311D2F18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860" r="21860"/>
          <a:stretch/>
        </p:blipFill>
        <p:spPr>
          <a:xfrm>
            <a:off x="10312112" y="3772139"/>
            <a:ext cx="900000" cy="900000"/>
          </a:xfrm>
          <a:prstGeom prst="rect">
            <a:avLst/>
          </a:prstGeom>
        </p:spPr>
      </p:pic>
      <p:sp>
        <p:nvSpPr>
          <p:cNvPr id="1031" name="CuadroTexto 1030">
            <a:extLst>
              <a:ext uri="{FF2B5EF4-FFF2-40B4-BE49-F238E27FC236}">
                <a16:creationId xmlns:a16="http://schemas.microsoft.com/office/drawing/2014/main" id="{EE2E3A93-5943-36A6-5D8E-33FD0CE81BD2}"/>
              </a:ext>
            </a:extLst>
          </p:cNvPr>
          <p:cNvSpPr txBox="1"/>
          <p:nvPr/>
        </p:nvSpPr>
        <p:spPr>
          <a:xfrm>
            <a:off x="3454438" y="2330376"/>
            <a:ext cx="5133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223B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presentación de Compromisos, Indicadores y Metas </a:t>
            </a:r>
            <a:endParaRPr lang="es-PE" dirty="0"/>
          </a:p>
        </p:txBody>
      </p:sp>
      <p:pic>
        <p:nvPicPr>
          <p:cNvPr id="1034" name="Picture 4" descr="Ministra de Salud impulsa visitas domiciliarias contra la anemia en Piura|  Galería Fotográfica | Agencia Peruana de Noticias Andina">
            <a:extLst>
              <a:ext uri="{FF2B5EF4-FFF2-40B4-BE49-F238E27FC236}">
                <a16:creationId xmlns:a16="http://schemas.microsoft.com/office/drawing/2014/main" id="{EE40D63A-3D91-C771-3470-81AD82E14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19116"/>
          <a:stretch/>
        </p:blipFill>
        <p:spPr bwMode="auto">
          <a:xfrm>
            <a:off x="52033" y="191099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6">
            <a:extLst>
              <a:ext uri="{FF2B5EF4-FFF2-40B4-BE49-F238E27FC236}">
                <a16:creationId xmlns:a16="http://schemas.microsoft.com/office/drawing/2014/main" id="{52759D7A-19A4-FDDE-356A-DBF9FA681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8" r="-148"/>
          <a:stretch/>
        </p:blipFill>
        <p:spPr bwMode="auto">
          <a:xfrm>
            <a:off x="984120" y="190228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8">
            <a:extLst>
              <a:ext uri="{FF2B5EF4-FFF2-40B4-BE49-F238E27FC236}">
                <a16:creationId xmlns:a16="http://schemas.microsoft.com/office/drawing/2014/main" id="{EADB1CDF-E07F-565F-9CEE-94B72F9CA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5" r="10825"/>
          <a:stretch/>
        </p:blipFill>
        <p:spPr bwMode="auto">
          <a:xfrm>
            <a:off x="9374993" y="2833162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spital Santa Rosa realiza campañas gratuitas de tamizaje de VIH -  Noticias - Ministerio de Salud - Plataforma del Estado Peruano">
            <a:extLst>
              <a:ext uri="{FF2B5EF4-FFF2-40B4-BE49-F238E27FC236}">
                <a16:creationId xmlns:a16="http://schemas.microsoft.com/office/drawing/2014/main" id="{D650075C-C418-5680-1C84-46ADFC5AB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1860"/>
          <a:stretch/>
        </p:blipFill>
        <p:spPr bwMode="auto">
          <a:xfrm>
            <a:off x="1927468" y="3761711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85CBF4E-402E-48A2-47AC-2C3FE5670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r="20697"/>
          <a:stretch/>
        </p:blipFill>
        <p:spPr bwMode="auto">
          <a:xfrm>
            <a:off x="985680" y="283729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EDD6F75-429C-73FD-0BF5-C606CFE15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/>
          <a:stretch/>
        </p:blipFill>
        <p:spPr bwMode="auto">
          <a:xfrm>
            <a:off x="11250733" y="2826974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21668A9-4583-E2C6-59EC-8174F8533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1860"/>
          <a:stretch/>
        </p:blipFill>
        <p:spPr bwMode="auto">
          <a:xfrm>
            <a:off x="9383702" y="377213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64412E26-8E33-5953-B1C4-8A3BC3070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r="21906"/>
          <a:stretch/>
        </p:blipFill>
        <p:spPr bwMode="auto">
          <a:xfrm>
            <a:off x="11246895" y="376623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0276409-0A6F-3A96-C090-1ED639037F9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5788" r="34534"/>
          <a:stretch/>
        </p:blipFill>
        <p:spPr>
          <a:xfrm>
            <a:off x="10310848" y="1900937"/>
            <a:ext cx="900000" cy="900000"/>
          </a:xfrm>
          <a:prstGeom prst="rect">
            <a:avLst/>
          </a:prstGeom>
        </p:spPr>
      </p:pic>
      <p:pic>
        <p:nvPicPr>
          <p:cNvPr id="4" name="Picture 12" descr="abastecimiento de agua potable | SIAL Picota | Sistema Local de Información  Ambiental">
            <a:extLst>
              <a:ext uri="{FF2B5EF4-FFF2-40B4-BE49-F238E27FC236}">
                <a16:creationId xmlns:a16="http://schemas.microsoft.com/office/drawing/2014/main" id="{82C72282-CD3C-C5CB-CF5C-8E1986900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113" r="40859" b="-113"/>
          <a:stretch/>
        </p:blipFill>
        <p:spPr bwMode="auto">
          <a:xfrm>
            <a:off x="11246895" y="190228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907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321E3CD6-275F-05DB-E3FA-7B61A15B1B6E}"/>
              </a:ext>
            </a:extLst>
          </p:cNvPr>
          <p:cNvSpPr/>
          <p:nvPr/>
        </p:nvSpPr>
        <p:spPr>
          <a:xfrm>
            <a:off x="2136212" y="3958017"/>
            <a:ext cx="6817851" cy="192577"/>
          </a:xfrm>
          <a:prstGeom prst="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4" name="Google Shape;103;p1">
            <a:extLst>
              <a:ext uri="{FF2B5EF4-FFF2-40B4-BE49-F238E27FC236}">
                <a16:creationId xmlns:a16="http://schemas.microsoft.com/office/drawing/2014/main" id="{AEB6F083-83C7-D2BB-8D80-86D894DCC747}"/>
              </a:ext>
            </a:extLst>
          </p:cNvPr>
          <p:cNvSpPr txBox="1"/>
          <p:nvPr/>
        </p:nvSpPr>
        <p:spPr>
          <a:xfrm>
            <a:off x="577583" y="420133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Principales hitos de </a:t>
            </a:r>
            <a:r>
              <a:rPr lang="es-ES" sz="2000">
                <a:solidFill>
                  <a:srgbClr val="223B79"/>
                </a:solidFill>
                <a:sym typeface="Arial"/>
              </a:rPr>
              <a:t>la implementación y verificación </a:t>
            </a: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del PI - 2023</a:t>
            </a:r>
          </a:p>
        </p:txBody>
      </p:sp>
      <p:sp>
        <p:nvSpPr>
          <p:cNvPr id="6" name="Flecha derecha 1">
            <a:extLst>
              <a:ext uri="{FF2B5EF4-FFF2-40B4-BE49-F238E27FC236}">
                <a16:creationId xmlns:a16="http://schemas.microsoft.com/office/drawing/2014/main" id="{B1D5D1E7-ABFF-A98D-02A6-D78DFD405FD9}"/>
              </a:ext>
            </a:extLst>
          </p:cNvPr>
          <p:cNvSpPr/>
          <p:nvPr/>
        </p:nvSpPr>
        <p:spPr>
          <a:xfrm>
            <a:off x="8588953" y="3854250"/>
            <a:ext cx="3357204" cy="404539"/>
          </a:xfrm>
          <a:prstGeom prst="rightArrow">
            <a:avLst/>
          </a:prstGeom>
          <a:solidFill>
            <a:srgbClr val="E2A14D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153EFD-802E-7092-917E-8F790EF9A9F9}"/>
              </a:ext>
            </a:extLst>
          </p:cNvPr>
          <p:cNvSpPr txBox="1"/>
          <p:nvPr/>
        </p:nvSpPr>
        <p:spPr>
          <a:xfrm>
            <a:off x="2063524" y="3893617"/>
            <a:ext cx="11249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PE" sz="1400" b="1">
                <a:solidFill>
                  <a:schemeClr val="bg1">
                    <a:lumMod val="95000"/>
                  </a:schemeClr>
                </a:solidFill>
                <a:latin typeface="Arial"/>
              </a:rPr>
              <a:t>May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393F9F-D2CB-42B2-D46C-99FF61C73289}"/>
              </a:ext>
            </a:extLst>
          </p:cNvPr>
          <p:cNvSpPr txBox="1"/>
          <p:nvPr/>
        </p:nvSpPr>
        <p:spPr>
          <a:xfrm>
            <a:off x="8322587" y="3902630"/>
            <a:ext cx="112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>
                <a:solidFill>
                  <a:schemeClr val="bg1">
                    <a:lumMod val="95000"/>
                  </a:schemeClr>
                </a:solidFill>
                <a:latin typeface="Arial"/>
              </a:rPr>
              <a:t>Ene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F0A191D-36C2-2837-99A9-B51F71381F4F}"/>
              </a:ext>
            </a:extLst>
          </p:cNvPr>
          <p:cNvSpPr txBox="1"/>
          <p:nvPr/>
        </p:nvSpPr>
        <p:spPr>
          <a:xfrm>
            <a:off x="9665065" y="3903448"/>
            <a:ext cx="112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>
                <a:solidFill>
                  <a:schemeClr val="bg1">
                    <a:lumMod val="95000"/>
                  </a:schemeClr>
                </a:solidFill>
                <a:latin typeface="Arial"/>
              </a:rPr>
              <a:t>Mar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7B73291-6DD7-F8DC-51A7-FA46CA0CD4A2}"/>
              </a:ext>
            </a:extLst>
          </p:cNvPr>
          <p:cNvSpPr txBox="1"/>
          <p:nvPr/>
        </p:nvSpPr>
        <p:spPr>
          <a:xfrm>
            <a:off x="10400329" y="3902629"/>
            <a:ext cx="112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>
                <a:solidFill>
                  <a:schemeClr val="bg1">
                    <a:lumMod val="95000"/>
                  </a:schemeClr>
                </a:solidFill>
                <a:latin typeface="Arial"/>
              </a:rPr>
              <a:t>Abr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6C149A-7DB3-A741-99BD-EB9590CBC9B1}"/>
              </a:ext>
            </a:extLst>
          </p:cNvPr>
          <p:cNvSpPr txBox="1"/>
          <p:nvPr/>
        </p:nvSpPr>
        <p:spPr>
          <a:xfrm>
            <a:off x="8002705" y="3902628"/>
            <a:ext cx="612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>
                <a:solidFill>
                  <a:schemeClr val="bg1">
                    <a:lumMod val="95000"/>
                  </a:schemeClr>
                </a:solidFill>
                <a:latin typeface="Arial"/>
              </a:rPr>
              <a:t>Dic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F75947F-B412-8F82-C102-F5CC775C1170}"/>
              </a:ext>
            </a:extLst>
          </p:cNvPr>
          <p:cNvSpPr txBox="1"/>
          <p:nvPr/>
        </p:nvSpPr>
        <p:spPr>
          <a:xfrm>
            <a:off x="3834852" y="3878648"/>
            <a:ext cx="551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solidFill>
                  <a:schemeClr val="bg1">
                    <a:lumMod val="95000"/>
                  </a:schemeClr>
                </a:solidFill>
                <a:latin typeface="Arial"/>
              </a:rPr>
              <a:t>Jun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5D7F84D-9CB9-23C9-462F-3956F2208821}"/>
              </a:ext>
            </a:extLst>
          </p:cNvPr>
          <p:cNvSpPr txBox="1"/>
          <p:nvPr/>
        </p:nvSpPr>
        <p:spPr>
          <a:xfrm>
            <a:off x="488529" y="4518114"/>
            <a:ext cx="137207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P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DS </a:t>
            </a:r>
            <a:r>
              <a:rPr lang="es-PE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N°</a:t>
            </a:r>
            <a:r>
              <a:rPr lang="es-P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 095-2023-EF 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aprueba los </a:t>
            </a:r>
          </a:p>
          <a:p>
            <a:pPr algn="ctr"/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Procedimientos para el cumplimiento de </a:t>
            </a:r>
          </a:p>
          <a:p>
            <a:pPr algn="ctr"/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metas</a:t>
            </a:r>
            <a:r>
              <a:rPr lang="es-P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 </a:t>
            </a:r>
            <a:endParaRPr lang="es-PE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B491BA3-DF6D-EE5C-441B-10A9FB762D03}"/>
              </a:ext>
            </a:extLst>
          </p:cNvPr>
          <p:cNvSpPr txBox="1"/>
          <p:nvPr/>
        </p:nvSpPr>
        <p:spPr>
          <a:xfrm>
            <a:off x="3419572" y="2952738"/>
            <a:ext cx="135936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PE"/>
            </a:defPPr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</a:lstStyle>
          <a:p>
            <a:r>
              <a:rPr lang="es-PE"/>
              <a:t>Asistencia técnica a los Gobiernos Locales para la implementación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92B5568-EDD8-A1EF-670F-6BEE3D25B1E5}"/>
              </a:ext>
            </a:extLst>
          </p:cNvPr>
          <p:cNvSpPr txBox="1"/>
          <p:nvPr/>
        </p:nvSpPr>
        <p:spPr>
          <a:xfrm>
            <a:off x="5832355" y="4996951"/>
            <a:ext cx="238256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PE"/>
            </a:defPPr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</a:lstStyle>
          <a:p>
            <a:r>
              <a:rPr lang="es-PE"/>
              <a:t>Asistencia técnica a los Gobiernos Locales para la implementación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1A6F5F1-9EE5-7EF6-9490-DA83ABA739C6}"/>
              </a:ext>
            </a:extLst>
          </p:cNvPr>
          <p:cNvSpPr txBox="1"/>
          <p:nvPr/>
        </p:nvSpPr>
        <p:spPr>
          <a:xfrm>
            <a:off x="5933945" y="2245964"/>
            <a:ext cx="360499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PE"/>
            </a:defPPr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</a:lstStyle>
          <a:p>
            <a:pPr algn="l"/>
            <a:r>
              <a:rPr lang="es-PE" dirty="0"/>
              <a:t>DGPP publica resultados consolidados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0FA88C3-52BB-E0FE-5675-9A99979034D4}"/>
              </a:ext>
            </a:extLst>
          </p:cNvPr>
          <p:cNvSpPr txBox="1"/>
          <p:nvPr/>
        </p:nvSpPr>
        <p:spPr>
          <a:xfrm>
            <a:off x="8948364" y="3902629"/>
            <a:ext cx="112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>
                <a:solidFill>
                  <a:schemeClr val="bg1">
                    <a:lumMod val="95000"/>
                  </a:schemeClr>
                </a:solidFill>
                <a:latin typeface="Arial"/>
              </a:rPr>
              <a:t>Feb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F1F49B3-2C7B-55E9-0DF0-412256A68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79" y="3499649"/>
            <a:ext cx="334155" cy="334155"/>
          </a:xfrm>
          <a:prstGeom prst="rect">
            <a:avLst/>
          </a:prstGeom>
        </p:spPr>
      </p:pic>
      <p:sp>
        <p:nvSpPr>
          <p:cNvPr id="30" name="Rectángulo redondeado 60">
            <a:extLst>
              <a:ext uri="{FF2B5EF4-FFF2-40B4-BE49-F238E27FC236}">
                <a16:creationId xmlns:a16="http://schemas.microsoft.com/office/drawing/2014/main" id="{FC3723AE-B6ED-AC95-8CFF-5BE6CB2E53C6}"/>
              </a:ext>
            </a:extLst>
          </p:cNvPr>
          <p:cNvSpPr/>
          <p:nvPr/>
        </p:nvSpPr>
        <p:spPr>
          <a:xfrm rot="16200000">
            <a:off x="1288136" y="2828751"/>
            <a:ext cx="1959524" cy="263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b="1">
                <a:solidFill>
                  <a:schemeClr val="bg1"/>
                </a:solidFill>
                <a:latin typeface="Arial"/>
              </a:rPr>
              <a:t>Tramo 1</a:t>
            </a:r>
            <a:endParaRPr kumimoji="0" lang="es-PE" sz="105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ángulo redondeado 60">
            <a:extLst>
              <a:ext uri="{FF2B5EF4-FFF2-40B4-BE49-F238E27FC236}">
                <a16:creationId xmlns:a16="http://schemas.microsoft.com/office/drawing/2014/main" id="{E3C3D5DA-E0D1-DA26-8CAA-A6EEA557BEC7}"/>
              </a:ext>
            </a:extLst>
          </p:cNvPr>
          <p:cNvSpPr/>
          <p:nvPr/>
        </p:nvSpPr>
        <p:spPr>
          <a:xfrm rot="16200000">
            <a:off x="1220056" y="5055377"/>
            <a:ext cx="2084532" cy="274522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b="1" dirty="0">
                <a:solidFill>
                  <a:schemeClr val="bg1"/>
                </a:solidFill>
                <a:latin typeface="Arial"/>
              </a:rPr>
              <a:t>Tramo  2</a:t>
            </a:r>
            <a:endParaRPr kumimoji="0" lang="es-P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9A45988D-E238-4529-2391-3DECDEB86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33" y="5089653"/>
            <a:ext cx="291229" cy="291229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4707B97F-2441-AEB5-72BB-726C7A0F36FB}"/>
              </a:ext>
            </a:extLst>
          </p:cNvPr>
          <p:cNvSpPr txBox="1"/>
          <p:nvPr/>
        </p:nvSpPr>
        <p:spPr>
          <a:xfrm>
            <a:off x="3179387" y="1475042"/>
            <a:ext cx="147850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PE" sz="11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IMPLEMENTACION Tramo 1</a:t>
            </a: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067EE5FF-FDBA-FE40-04E7-1EE8B3495BB2}"/>
              </a:ext>
            </a:extLst>
          </p:cNvPr>
          <p:cNvCxnSpPr>
            <a:cxnSpLocks/>
          </p:cNvCxnSpPr>
          <p:nvPr/>
        </p:nvCxnSpPr>
        <p:spPr>
          <a:xfrm flipH="1" flipV="1">
            <a:off x="2884859" y="1437791"/>
            <a:ext cx="3368" cy="2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130D38D5-3302-E86A-A024-EE151F4CB518}"/>
              </a:ext>
            </a:extLst>
          </p:cNvPr>
          <p:cNvCxnSpPr/>
          <p:nvPr/>
        </p:nvCxnSpPr>
        <p:spPr>
          <a:xfrm flipH="1" flipV="1">
            <a:off x="5009505" y="1445840"/>
            <a:ext cx="3368" cy="2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55A6DFBA-D705-48C8-55B7-CD253BDE13C4}"/>
              </a:ext>
            </a:extLst>
          </p:cNvPr>
          <p:cNvCxnSpPr>
            <a:cxnSpLocks/>
          </p:cNvCxnSpPr>
          <p:nvPr/>
        </p:nvCxnSpPr>
        <p:spPr>
          <a:xfrm>
            <a:off x="2880381" y="1410335"/>
            <a:ext cx="415729" cy="345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6F7346F-352C-1D30-DDB8-5B4AE66F084E}"/>
              </a:ext>
            </a:extLst>
          </p:cNvPr>
          <p:cNvCxnSpPr>
            <a:cxnSpLocks/>
          </p:cNvCxnSpPr>
          <p:nvPr/>
        </p:nvCxnSpPr>
        <p:spPr>
          <a:xfrm>
            <a:off x="4565209" y="1413793"/>
            <a:ext cx="436603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" descr="Technical Support - Free user icons">
            <a:extLst>
              <a:ext uri="{FF2B5EF4-FFF2-40B4-BE49-F238E27FC236}">
                <a16:creationId xmlns:a16="http://schemas.microsoft.com/office/drawing/2014/main" id="{2C12413C-E5B5-FAFB-E665-6492E5BB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97" y="1012587"/>
            <a:ext cx="503718" cy="50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Obrero - Iconos gratis de usuario">
            <a:extLst>
              <a:ext uri="{FF2B5EF4-FFF2-40B4-BE49-F238E27FC236}">
                <a16:creationId xmlns:a16="http://schemas.microsoft.com/office/drawing/2014/main" id="{DCC25A5E-DF6B-9DD6-AF2F-B73217F2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92" y="1065639"/>
            <a:ext cx="385282" cy="38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9D60CBD1-6FAF-FDB6-367A-3DFCE760789D}"/>
              </a:ext>
            </a:extLst>
          </p:cNvPr>
          <p:cNvSpPr txBox="1"/>
          <p:nvPr/>
        </p:nvSpPr>
        <p:spPr>
          <a:xfrm>
            <a:off x="6023127" y="1463426"/>
            <a:ext cx="126013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PE" sz="11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VERIFICACIÓN</a:t>
            </a:r>
          </a:p>
          <a:p>
            <a:pPr algn="ctr"/>
            <a:r>
              <a:rPr lang="es-PE" sz="11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Tramo 1</a:t>
            </a:r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D4A7D327-8C5B-7ADE-E70E-86FEC0BADB09}"/>
              </a:ext>
            </a:extLst>
          </p:cNvPr>
          <p:cNvCxnSpPr>
            <a:cxnSpLocks/>
          </p:cNvCxnSpPr>
          <p:nvPr/>
        </p:nvCxnSpPr>
        <p:spPr>
          <a:xfrm flipH="1" flipV="1">
            <a:off x="5111053" y="1442998"/>
            <a:ext cx="3368" cy="2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A8C5A475-F904-4946-4E01-C701651EA1E6}"/>
              </a:ext>
            </a:extLst>
          </p:cNvPr>
          <p:cNvCxnSpPr/>
          <p:nvPr/>
        </p:nvCxnSpPr>
        <p:spPr>
          <a:xfrm flipH="1" flipV="1">
            <a:off x="8078493" y="1461105"/>
            <a:ext cx="3368" cy="2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F85DC8AF-DF53-8787-25C3-D9B4B2A11C3A}"/>
              </a:ext>
            </a:extLst>
          </p:cNvPr>
          <p:cNvCxnSpPr>
            <a:cxnSpLocks/>
          </p:cNvCxnSpPr>
          <p:nvPr/>
        </p:nvCxnSpPr>
        <p:spPr>
          <a:xfrm>
            <a:off x="5122292" y="1405216"/>
            <a:ext cx="295620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10" descr="Evaluation Performance appraisal Computer Icons Business, plan, text,  people png | PNGEgg">
            <a:extLst>
              <a:ext uri="{FF2B5EF4-FFF2-40B4-BE49-F238E27FC236}">
                <a16:creationId xmlns:a16="http://schemas.microsoft.com/office/drawing/2014/main" id="{F32A4410-88AD-EC04-DB31-357772D5B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9" b="90870" l="10000" r="90000">
                        <a14:foregroundMark x1="42444" y1="89809" x2="47111" y2="90870"/>
                        <a14:foregroundMark x1="47111" y1="90870" x2="51667" y2="90658"/>
                        <a14:foregroundMark x1="51667" y1="90658" x2="56444" y2="90870"/>
                        <a14:foregroundMark x1="40889" y1="66242" x2="47889" y2="58386"/>
                        <a14:foregroundMark x1="60000" y1="67728" x2="60778" y2="73673"/>
                        <a14:backgroundMark x1="33667" y1="29299" x2="32778" y2="50955"/>
                        <a14:backgroundMark x1="32778" y1="50955" x2="31778" y2="56051"/>
                        <a14:backgroundMark x1="63556" y1="27176" x2="67222" y2="32484"/>
                        <a14:backgroundMark x1="67222" y1="32484" x2="69889" y2="40127"/>
                        <a14:backgroundMark x1="69889" y1="40127" x2="69556" y2="53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41" t="12475" r="28939" b="5192"/>
          <a:stretch/>
        </p:blipFill>
        <p:spPr bwMode="auto">
          <a:xfrm>
            <a:off x="6371829" y="1084777"/>
            <a:ext cx="417767" cy="4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Grupo 88">
            <a:extLst>
              <a:ext uri="{FF2B5EF4-FFF2-40B4-BE49-F238E27FC236}">
                <a16:creationId xmlns:a16="http://schemas.microsoft.com/office/drawing/2014/main" id="{65FB54B2-8E69-3A2A-1DD2-CF142E7F503E}"/>
              </a:ext>
            </a:extLst>
          </p:cNvPr>
          <p:cNvGrpSpPr/>
          <p:nvPr/>
        </p:nvGrpSpPr>
        <p:grpSpPr>
          <a:xfrm>
            <a:off x="5462443" y="2634450"/>
            <a:ext cx="432000" cy="432000"/>
            <a:chOff x="3625663" y="3261202"/>
            <a:chExt cx="432000" cy="432000"/>
          </a:xfrm>
        </p:grpSpPr>
        <p:pic>
          <p:nvPicPr>
            <p:cNvPr id="20" name="Imagen 6">
              <a:extLst>
                <a:ext uri="{FF2B5EF4-FFF2-40B4-BE49-F238E27FC236}">
                  <a16:creationId xmlns:a16="http://schemas.microsoft.com/office/drawing/2014/main" id="{1B5546ED-25E9-F8EC-0812-380CF1156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36940" y="3351689"/>
              <a:ext cx="282122" cy="266781"/>
            </a:xfrm>
            <a:prstGeom prst="rect">
              <a:avLst/>
            </a:prstGeom>
          </p:spPr>
        </p:pic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13E5AC73-A4CC-1786-79BD-0A65F1BFBD2B}"/>
                </a:ext>
              </a:extLst>
            </p:cNvPr>
            <p:cNvSpPr/>
            <p:nvPr/>
          </p:nvSpPr>
          <p:spPr>
            <a:xfrm>
              <a:off x="3625663" y="3261202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5A2C199B-D028-6393-71E7-F6B583264D72}"/>
              </a:ext>
            </a:extLst>
          </p:cNvPr>
          <p:cNvCxnSpPr>
            <a:cxnSpLocks/>
          </p:cNvCxnSpPr>
          <p:nvPr/>
        </p:nvCxnSpPr>
        <p:spPr>
          <a:xfrm flipH="1">
            <a:off x="5060471" y="1957031"/>
            <a:ext cx="10573" cy="211588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upo 115">
            <a:extLst>
              <a:ext uri="{FF2B5EF4-FFF2-40B4-BE49-F238E27FC236}">
                <a16:creationId xmlns:a16="http://schemas.microsoft.com/office/drawing/2014/main" id="{9F41CE2B-E176-EEAD-DEDF-EC124C0DE491}"/>
              </a:ext>
            </a:extLst>
          </p:cNvPr>
          <p:cNvGrpSpPr/>
          <p:nvPr/>
        </p:nvGrpSpPr>
        <p:grpSpPr>
          <a:xfrm>
            <a:off x="5441358" y="2187982"/>
            <a:ext cx="432000" cy="432000"/>
            <a:chOff x="9365445" y="5027176"/>
            <a:chExt cx="432000" cy="432000"/>
          </a:xfrm>
        </p:grpSpPr>
        <p:pic>
          <p:nvPicPr>
            <p:cNvPr id="24" name="Imagen 13">
              <a:extLst>
                <a:ext uri="{FF2B5EF4-FFF2-40B4-BE49-F238E27FC236}">
                  <a16:creationId xmlns:a16="http://schemas.microsoft.com/office/drawing/2014/main" id="{94FFA0D8-483E-9CB6-124B-B36C9D90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39993" y="5077120"/>
              <a:ext cx="303251" cy="289602"/>
            </a:xfrm>
            <a:prstGeom prst="rect">
              <a:avLst/>
            </a:prstGeom>
          </p:spPr>
        </p:pic>
        <p:sp>
          <p:nvSpPr>
            <p:cNvPr id="62" name="Elipse 61">
              <a:extLst>
                <a:ext uri="{FF2B5EF4-FFF2-40B4-BE49-F238E27FC236}">
                  <a16:creationId xmlns:a16="http://schemas.microsoft.com/office/drawing/2014/main" id="{CC2994D3-8533-3440-14FF-9B26C888732E}"/>
                </a:ext>
              </a:extLst>
            </p:cNvPr>
            <p:cNvSpPr/>
            <p:nvPr/>
          </p:nvSpPr>
          <p:spPr>
            <a:xfrm>
              <a:off x="9365445" y="5027176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63" name="CuadroTexto 62">
            <a:extLst>
              <a:ext uri="{FF2B5EF4-FFF2-40B4-BE49-F238E27FC236}">
                <a16:creationId xmlns:a16="http://schemas.microsoft.com/office/drawing/2014/main" id="{37539C5E-7EE0-CC42-0521-570A3D2BE4E7}"/>
              </a:ext>
            </a:extLst>
          </p:cNvPr>
          <p:cNvSpPr txBox="1"/>
          <p:nvPr/>
        </p:nvSpPr>
        <p:spPr>
          <a:xfrm>
            <a:off x="10374916" y="5091309"/>
            <a:ext cx="1680437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PE"/>
            </a:defPPr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</a:lstStyle>
          <a:p>
            <a:pPr algn="l"/>
            <a:r>
              <a:rPr lang="es-PE" dirty="0"/>
              <a:t>DGPP publicación de Ranking y resultados</a:t>
            </a:r>
          </a:p>
        </p:txBody>
      </p:sp>
      <p:grpSp>
        <p:nvGrpSpPr>
          <p:cNvPr id="143" name="Grupo 142">
            <a:extLst>
              <a:ext uri="{FF2B5EF4-FFF2-40B4-BE49-F238E27FC236}">
                <a16:creationId xmlns:a16="http://schemas.microsoft.com/office/drawing/2014/main" id="{C8E0287C-C00D-A9CF-C8A9-4E2B0A63C590}"/>
              </a:ext>
            </a:extLst>
          </p:cNvPr>
          <p:cNvGrpSpPr/>
          <p:nvPr/>
        </p:nvGrpSpPr>
        <p:grpSpPr>
          <a:xfrm>
            <a:off x="9984527" y="5102966"/>
            <a:ext cx="432000" cy="432000"/>
            <a:chOff x="10196029" y="3249575"/>
            <a:chExt cx="432000" cy="432000"/>
          </a:xfrm>
        </p:grpSpPr>
        <p:sp>
          <p:nvSpPr>
            <p:cNvPr id="65" name="Elipse 64">
              <a:extLst>
                <a:ext uri="{FF2B5EF4-FFF2-40B4-BE49-F238E27FC236}">
                  <a16:creationId xmlns:a16="http://schemas.microsoft.com/office/drawing/2014/main" id="{391DF65D-A956-B347-D708-2A1EE0CDDA20}"/>
                </a:ext>
              </a:extLst>
            </p:cNvPr>
            <p:cNvSpPr/>
            <p:nvPr/>
          </p:nvSpPr>
          <p:spPr>
            <a:xfrm>
              <a:off x="10196029" y="3249575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969EFC3D-15E9-720B-7D6B-ECE9CF72E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02835" y="3347025"/>
              <a:ext cx="227924" cy="232608"/>
            </a:xfrm>
            <a:prstGeom prst="rect">
              <a:avLst/>
            </a:prstGeom>
            <a:noFill/>
          </p:spPr>
        </p:pic>
      </p:grp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B3408C3-C71F-BDAB-071B-CB4BF82B33F6}"/>
              </a:ext>
            </a:extLst>
          </p:cNvPr>
          <p:cNvSpPr txBox="1"/>
          <p:nvPr/>
        </p:nvSpPr>
        <p:spPr>
          <a:xfrm>
            <a:off x="10981864" y="3410417"/>
            <a:ext cx="127155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PE"/>
            </a:defPPr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</a:lstStyle>
          <a:p>
            <a:r>
              <a:rPr lang="es-PE" dirty="0"/>
              <a:t>Transferencia Tramo 2</a:t>
            </a: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EEA92545-7589-5701-665B-39B605321B05}"/>
              </a:ext>
            </a:extLst>
          </p:cNvPr>
          <p:cNvSpPr/>
          <p:nvPr/>
        </p:nvSpPr>
        <p:spPr>
          <a:xfrm>
            <a:off x="10673348" y="3415383"/>
            <a:ext cx="432000" cy="4320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1" name="Rectángulo redondeado 113">
            <a:extLst>
              <a:ext uri="{FF2B5EF4-FFF2-40B4-BE49-F238E27FC236}">
                <a16:creationId xmlns:a16="http://schemas.microsoft.com/office/drawing/2014/main" id="{341C7F86-3058-BAE1-3F24-E7EB039FB254}"/>
              </a:ext>
            </a:extLst>
          </p:cNvPr>
          <p:cNvSpPr/>
          <p:nvPr/>
        </p:nvSpPr>
        <p:spPr>
          <a:xfrm>
            <a:off x="3139003" y="2951655"/>
            <a:ext cx="1683609" cy="753316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2" name="Rectángulo redondeado 114">
            <a:extLst>
              <a:ext uri="{FF2B5EF4-FFF2-40B4-BE49-F238E27FC236}">
                <a16:creationId xmlns:a16="http://schemas.microsoft.com/office/drawing/2014/main" id="{C3F779CB-90C6-A012-EF19-78DF65459DC2}"/>
              </a:ext>
            </a:extLst>
          </p:cNvPr>
          <p:cNvSpPr/>
          <p:nvPr/>
        </p:nvSpPr>
        <p:spPr>
          <a:xfrm>
            <a:off x="5535892" y="4991147"/>
            <a:ext cx="2610332" cy="4320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B3F5CFB8-BFC2-5C44-6E77-0326C1EF2B1D}"/>
              </a:ext>
            </a:extLst>
          </p:cNvPr>
          <p:cNvSpPr txBox="1"/>
          <p:nvPr/>
        </p:nvSpPr>
        <p:spPr>
          <a:xfrm>
            <a:off x="5524512" y="3884211"/>
            <a:ext cx="551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>
                <a:solidFill>
                  <a:schemeClr val="bg1">
                    <a:lumMod val="95000"/>
                  </a:schemeClr>
                </a:solidFill>
                <a:latin typeface="Arial"/>
              </a:rPr>
              <a:t>Jul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9D7CCA24-F1C8-3C6E-AFDD-8B2BDFCE0F2B}"/>
              </a:ext>
            </a:extLst>
          </p:cNvPr>
          <p:cNvSpPr txBox="1"/>
          <p:nvPr/>
        </p:nvSpPr>
        <p:spPr>
          <a:xfrm>
            <a:off x="393028" y="3380855"/>
            <a:ext cx="1542499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Ley 31728: ley que autoriza créditos para el financiamiento de gastos en el marco de la reactivación económica</a:t>
            </a:r>
            <a:endParaRPr lang="es-PE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45D2E70D-5DD6-F326-BCFA-2E21749F5A96}"/>
              </a:ext>
            </a:extLst>
          </p:cNvPr>
          <p:cNvCxnSpPr/>
          <p:nvPr/>
        </p:nvCxnSpPr>
        <p:spPr>
          <a:xfrm flipH="1" flipV="1">
            <a:off x="8532624" y="5935944"/>
            <a:ext cx="3368" cy="2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08658FAF-04E1-3470-2AA1-69026D178FE1}"/>
              </a:ext>
            </a:extLst>
          </p:cNvPr>
          <p:cNvCxnSpPr>
            <a:cxnSpLocks/>
          </p:cNvCxnSpPr>
          <p:nvPr/>
        </p:nvCxnSpPr>
        <p:spPr>
          <a:xfrm>
            <a:off x="7479360" y="6279656"/>
            <a:ext cx="107312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4" descr="Technical Support - Free user icons">
            <a:extLst>
              <a:ext uri="{FF2B5EF4-FFF2-40B4-BE49-F238E27FC236}">
                <a16:creationId xmlns:a16="http://schemas.microsoft.com/office/drawing/2014/main" id="{1A0246B6-C9AC-71E4-44AF-3D708B46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92" y="5819939"/>
            <a:ext cx="503718" cy="50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Obrero - Iconos gratis de usuario">
            <a:extLst>
              <a:ext uri="{FF2B5EF4-FFF2-40B4-BE49-F238E27FC236}">
                <a16:creationId xmlns:a16="http://schemas.microsoft.com/office/drawing/2014/main" id="{CCAAE097-979C-9258-BEB6-DF4E23696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828" y="5938375"/>
            <a:ext cx="385282" cy="38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C6549DE5-A266-D1DC-C760-E8F5B447C0BA}"/>
              </a:ext>
            </a:extLst>
          </p:cNvPr>
          <p:cNvCxnSpPr>
            <a:cxnSpLocks/>
          </p:cNvCxnSpPr>
          <p:nvPr/>
        </p:nvCxnSpPr>
        <p:spPr>
          <a:xfrm>
            <a:off x="5163082" y="6279656"/>
            <a:ext cx="131214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id="{586EDBA3-B0FA-CEC4-9DE2-105E86CC6C28}"/>
              </a:ext>
            </a:extLst>
          </p:cNvPr>
          <p:cNvCxnSpPr/>
          <p:nvPr/>
        </p:nvCxnSpPr>
        <p:spPr>
          <a:xfrm flipH="1" flipV="1">
            <a:off x="5136541" y="5962338"/>
            <a:ext cx="3368" cy="2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E28BEB24-0B46-F290-7A3B-4003A408935B}"/>
              </a:ext>
            </a:extLst>
          </p:cNvPr>
          <p:cNvCxnSpPr/>
          <p:nvPr/>
        </p:nvCxnSpPr>
        <p:spPr>
          <a:xfrm>
            <a:off x="5063357" y="3935254"/>
            <a:ext cx="0" cy="2567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6F5BEA3B-1342-9307-89D1-291837D28598}"/>
              </a:ext>
            </a:extLst>
          </p:cNvPr>
          <p:cNvCxnSpPr/>
          <p:nvPr/>
        </p:nvCxnSpPr>
        <p:spPr>
          <a:xfrm>
            <a:off x="3139003" y="3935254"/>
            <a:ext cx="0" cy="2567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98EA7E87-2F07-44F5-517B-F2063817ED8E}"/>
              </a:ext>
            </a:extLst>
          </p:cNvPr>
          <p:cNvSpPr txBox="1"/>
          <p:nvPr/>
        </p:nvSpPr>
        <p:spPr>
          <a:xfrm>
            <a:off x="5931962" y="6386739"/>
            <a:ext cx="2312756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PE" sz="11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IMPLEMENTACION -  Tramo 2</a:t>
            </a: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5EC48FBD-7900-DABC-2173-1670FAE85086}"/>
              </a:ext>
            </a:extLst>
          </p:cNvPr>
          <p:cNvSpPr txBox="1"/>
          <p:nvPr/>
        </p:nvSpPr>
        <p:spPr>
          <a:xfrm>
            <a:off x="8840307" y="6167659"/>
            <a:ext cx="2516234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P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VERIFICACIÓN </a:t>
            </a:r>
          </a:p>
          <a:p>
            <a:pPr algn="ctr"/>
            <a:r>
              <a:rPr lang="es-P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Tramo 2</a:t>
            </a:r>
          </a:p>
        </p:txBody>
      </p: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D71CCB90-A0D2-4395-8068-086EB5D517B0}"/>
              </a:ext>
            </a:extLst>
          </p:cNvPr>
          <p:cNvCxnSpPr>
            <a:cxnSpLocks/>
          </p:cNvCxnSpPr>
          <p:nvPr/>
        </p:nvCxnSpPr>
        <p:spPr>
          <a:xfrm flipH="1" flipV="1">
            <a:off x="8684914" y="5944138"/>
            <a:ext cx="3368" cy="2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cto 112">
            <a:extLst>
              <a:ext uri="{FF2B5EF4-FFF2-40B4-BE49-F238E27FC236}">
                <a16:creationId xmlns:a16="http://schemas.microsoft.com/office/drawing/2014/main" id="{2F63A56F-BEAE-F6D5-E216-CD016924420D}"/>
              </a:ext>
            </a:extLst>
          </p:cNvPr>
          <p:cNvCxnSpPr>
            <a:cxnSpLocks/>
          </p:cNvCxnSpPr>
          <p:nvPr/>
        </p:nvCxnSpPr>
        <p:spPr>
          <a:xfrm flipV="1">
            <a:off x="8722332" y="6279656"/>
            <a:ext cx="492096" cy="713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256B21D9-A79A-1ED1-1C95-57C6D0546515}"/>
              </a:ext>
            </a:extLst>
          </p:cNvPr>
          <p:cNvSpPr txBox="1"/>
          <p:nvPr/>
        </p:nvSpPr>
        <p:spPr>
          <a:xfrm>
            <a:off x="7977618" y="3463101"/>
            <a:ext cx="184316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PE"/>
            </a:defPPr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</a:lstStyle>
          <a:p>
            <a:pPr algn="l"/>
            <a:r>
              <a:rPr lang="es-PE"/>
              <a:t>Publicación RD resultados complementarios</a:t>
            </a:r>
          </a:p>
        </p:txBody>
      </p:sp>
      <p:pic>
        <p:nvPicPr>
          <p:cNvPr id="121" name="Imagen 120" descr="Icono&#10;&#10;Descripción generada automáticamente">
            <a:extLst>
              <a:ext uri="{FF2B5EF4-FFF2-40B4-BE49-F238E27FC236}">
                <a16:creationId xmlns:a16="http://schemas.microsoft.com/office/drawing/2014/main" id="{BDA043B6-292A-A34A-0521-98ABFFB67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78" y="3165945"/>
            <a:ext cx="291229" cy="291229"/>
          </a:xfrm>
          <a:prstGeom prst="rect">
            <a:avLst/>
          </a:prstGeom>
        </p:spPr>
      </p:pic>
      <p:cxnSp>
        <p:nvCxnSpPr>
          <p:cNvPr id="131" name="Conector recto 130">
            <a:extLst>
              <a:ext uri="{FF2B5EF4-FFF2-40B4-BE49-F238E27FC236}">
                <a16:creationId xmlns:a16="http://schemas.microsoft.com/office/drawing/2014/main" id="{D0FDC035-10E1-CB8B-504C-574AE6A02B97}"/>
              </a:ext>
            </a:extLst>
          </p:cNvPr>
          <p:cNvCxnSpPr/>
          <p:nvPr/>
        </p:nvCxnSpPr>
        <p:spPr>
          <a:xfrm>
            <a:off x="8588953" y="3970391"/>
            <a:ext cx="0" cy="2567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CE38B690-AC64-D185-3A83-7B43D26EC88B}"/>
              </a:ext>
            </a:extLst>
          </p:cNvPr>
          <p:cNvCxnSpPr>
            <a:cxnSpLocks/>
          </p:cNvCxnSpPr>
          <p:nvPr/>
        </p:nvCxnSpPr>
        <p:spPr>
          <a:xfrm flipH="1">
            <a:off x="8589760" y="3976318"/>
            <a:ext cx="10573" cy="211588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ABD50CD3-D470-80F4-5CCF-B3406A2D4830}"/>
              </a:ext>
            </a:extLst>
          </p:cNvPr>
          <p:cNvCxnSpPr/>
          <p:nvPr/>
        </p:nvCxnSpPr>
        <p:spPr>
          <a:xfrm>
            <a:off x="6061526" y="3935254"/>
            <a:ext cx="0" cy="2567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cto 138">
            <a:extLst>
              <a:ext uri="{FF2B5EF4-FFF2-40B4-BE49-F238E27FC236}">
                <a16:creationId xmlns:a16="http://schemas.microsoft.com/office/drawing/2014/main" id="{59268664-AA13-269D-4E43-EF06D687E8D5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Abrir llave 139">
            <a:extLst>
              <a:ext uri="{FF2B5EF4-FFF2-40B4-BE49-F238E27FC236}">
                <a16:creationId xmlns:a16="http://schemas.microsoft.com/office/drawing/2014/main" id="{575BDD0A-A7C0-949E-1B15-B1BEB5BC34EA}"/>
              </a:ext>
            </a:extLst>
          </p:cNvPr>
          <p:cNvSpPr/>
          <p:nvPr/>
        </p:nvSpPr>
        <p:spPr>
          <a:xfrm rot="5400000">
            <a:off x="3846149" y="2795321"/>
            <a:ext cx="225390" cy="2063823"/>
          </a:xfrm>
          <a:prstGeom prst="leftBrace">
            <a:avLst>
              <a:gd name="adj1" fmla="val 435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1" name="Abrir llave 140">
            <a:extLst>
              <a:ext uri="{FF2B5EF4-FFF2-40B4-BE49-F238E27FC236}">
                <a16:creationId xmlns:a16="http://schemas.microsoft.com/office/drawing/2014/main" id="{0C1F27F0-AB17-67EF-F601-2DF43443682E}"/>
              </a:ext>
            </a:extLst>
          </p:cNvPr>
          <p:cNvSpPr/>
          <p:nvPr/>
        </p:nvSpPr>
        <p:spPr>
          <a:xfrm rot="16200000">
            <a:off x="6642511" y="3051393"/>
            <a:ext cx="225390" cy="3518676"/>
          </a:xfrm>
          <a:prstGeom prst="leftBrace">
            <a:avLst>
              <a:gd name="adj1" fmla="val 435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9994F2A0-39D8-DFC5-9875-594E837008BC}"/>
              </a:ext>
            </a:extLst>
          </p:cNvPr>
          <p:cNvSpPr txBox="1"/>
          <p:nvPr/>
        </p:nvSpPr>
        <p:spPr>
          <a:xfrm>
            <a:off x="5876369" y="2704627"/>
            <a:ext cx="29639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Observaciones a los resultados publicados</a:t>
            </a:r>
          </a:p>
        </p:txBody>
      </p:sp>
      <p:sp>
        <p:nvSpPr>
          <p:cNvPr id="160" name="CuadroTexto 159">
            <a:extLst>
              <a:ext uri="{FF2B5EF4-FFF2-40B4-BE49-F238E27FC236}">
                <a16:creationId xmlns:a16="http://schemas.microsoft.com/office/drawing/2014/main" id="{CFEDCC99-2A99-E5F3-8AD9-A6DB4B3E1179}"/>
              </a:ext>
            </a:extLst>
          </p:cNvPr>
          <p:cNvSpPr txBox="1"/>
          <p:nvPr/>
        </p:nvSpPr>
        <p:spPr>
          <a:xfrm>
            <a:off x="7592810" y="3902628"/>
            <a:ext cx="612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>
                <a:solidFill>
                  <a:schemeClr val="bg1">
                    <a:lumMod val="95000"/>
                  </a:schemeClr>
                </a:solidFill>
                <a:latin typeface="Arial"/>
              </a:rPr>
              <a:t>Nov</a:t>
            </a:r>
          </a:p>
        </p:txBody>
      </p:sp>
      <p:grpSp>
        <p:nvGrpSpPr>
          <p:cNvPr id="161" name="Grupo 160">
            <a:extLst>
              <a:ext uri="{FF2B5EF4-FFF2-40B4-BE49-F238E27FC236}">
                <a16:creationId xmlns:a16="http://schemas.microsoft.com/office/drawing/2014/main" id="{0B5BD1E5-4453-F9D0-D132-65BF53585D0C}"/>
              </a:ext>
            </a:extLst>
          </p:cNvPr>
          <p:cNvGrpSpPr/>
          <p:nvPr/>
        </p:nvGrpSpPr>
        <p:grpSpPr>
          <a:xfrm>
            <a:off x="7566559" y="3446648"/>
            <a:ext cx="432000" cy="432000"/>
            <a:chOff x="11307116" y="3260631"/>
            <a:chExt cx="432000" cy="432000"/>
          </a:xfrm>
        </p:grpSpPr>
        <p:sp>
          <p:nvSpPr>
            <p:cNvPr id="162" name="Elipse 161">
              <a:extLst>
                <a:ext uri="{FF2B5EF4-FFF2-40B4-BE49-F238E27FC236}">
                  <a16:creationId xmlns:a16="http://schemas.microsoft.com/office/drawing/2014/main" id="{72E1B25F-D0CF-002B-124B-0A19AC2C8BE5}"/>
                </a:ext>
              </a:extLst>
            </p:cNvPr>
            <p:cNvSpPr/>
            <p:nvPr/>
          </p:nvSpPr>
          <p:spPr>
            <a:xfrm>
              <a:off x="11307116" y="3260631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63" name="Imagen 162">
              <a:extLst>
                <a:ext uri="{FF2B5EF4-FFF2-40B4-BE49-F238E27FC236}">
                  <a16:creationId xmlns:a16="http://schemas.microsoft.com/office/drawing/2014/main" id="{2F171B15-B44D-EA46-57EF-C39EAD601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22389" y="3374140"/>
              <a:ext cx="227924" cy="232608"/>
            </a:xfrm>
            <a:prstGeom prst="rect">
              <a:avLst/>
            </a:prstGeom>
            <a:noFill/>
          </p:spPr>
        </p:pic>
      </p:grpSp>
      <p:grpSp>
        <p:nvGrpSpPr>
          <p:cNvPr id="169" name="Grupo 168">
            <a:extLst>
              <a:ext uri="{FF2B5EF4-FFF2-40B4-BE49-F238E27FC236}">
                <a16:creationId xmlns:a16="http://schemas.microsoft.com/office/drawing/2014/main" id="{4B714F7D-8213-5B20-6A5F-93399A842036}"/>
              </a:ext>
            </a:extLst>
          </p:cNvPr>
          <p:cNvGrpSpPr/>
          <p:nvPr/>
        </p:nvGrpSpPr>
        <p:grpSpPr>
          <a:xfrm>
            <a:off x="9072916" y="4279235"/>
            <a:ext cx="432000" cy="432000"/>
            <a:chOff x="9365445" y="5027176"/>
            <a:chExt cx="432000" cy="432000"/>
          </a:xfrm>
        </p:grpSpPr>
        <p:pic>
          <p:nvPicPr>
            <p:cNvPr id="170" name="Imagen 13">
              <a:extLst>
                <a:ext uri="{FF2B5EF4-FFF2-40B4-BE49-F238E27FC236}">
                  <a16:creationId xmlns:a16="http://schemas.microsoft.com/office/drawing/2014/main" id="{6386A6C6-1959-4D7F-81F6-F11E322E3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39993" y="5077120"/>
              <a:ext cx="303251" cy="289602"/>
            </a:xfrm>
            <a:prstGeom prst="rect">
              <a:avLst/>
            </a:prstGeom>
          </p:spPr>
        </p:pic>
        <p:sp>
          <p:nvSpPr>
            <p:cNvPr id="171" name="Elipse 170">
              <a:extLst>
                <a:ext uri="{FF2B5EF4-FFF2-40B4-BE49-F238E27FC236}">
                  <a16:creationId xmlns:a16="http://schemas.microsoft.com/office/drawing/2014/main" id="{C600D8DE-94A1-5F4B-9110-FAEB86F3A078}"/>
                </a:ext>
              </a:extLst>
            </p:cNvPr>
            <p:cNvSpPr/>
            <p:nvPr/>
          </p:nvSpPr>
          <p:spPr>
            <a:xfrm>
              <a:off x="9365445" y="5027176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172" name="CuadroTexto 171">
            <a:extLst>
              <a:ext uri="{FF2B5EF4-FFF2-40B4-BE49-F238E27FC236}">
                <a16:creationId xmlns:a16="http://schemas.microsoft.com/office/drawing/2014/main" id="{501DAB91-E27A-9CC0-59B0-187C15266728}"/>
              </a:ext>
            </a:extLst>
          </p:cNvPr>
          <p:cNvSpPr txBox="1"/>
          <p:nvPr/>
        </p:nvSpPr>
        <p:spPr>
          <a:xfrm>
            <a:off x="9462101" y="4355525"/>
            <a:ext cx="2751699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PE"/>
            </a:defPPr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</a:lstStyle>
          <a:p>
            <a:pPr algn="l"/>
            <a:r>
              <a:rPr lang="es-PE" dirty="0"/>
              <a:t>DGPP publica resultados consolidados</a:t>
            </a:r>
          </a:p>
        </p:txBody>
      </p:sp>
      <p:sp>
        <p:nvSpPr>
          <p:cNvPr id="173" name="CuadroTexto 172">
            <a:extLst>
              <a:ext uri="{FF2B5EF4-FFF2-40B4-BE49-F238E27FC236}">
                <a16:creationId xmlns:a16="http://schemas.microsoft.com/office/drawing/2014/main" id="{CC2283EA-7F0A-DE48-39BD-F8E51CE3617C}"/>
              </a:ext>
            </a:extLst>
          </p:cNvPr>
          <p:cNvSpPr txBox="1"/>
          <p:nvPr/>
        </p:nvSpPr>
        <p:spPr>
          <a:xfrm>
            <a:off x="9775213" y="4688808"/>
            <a:ext cx="21564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Observaciones a los resultados publicados</a:t>
            </a:r>
          </a:p>
        </p:txBody>
      </p:sp>
      <p:grpSp>
        <p:nvGrpSpPr>
          <p:cNvPr id="182" name="Grupo 181">
            <a:extLst>
              <a:ext uri="{FF2B5EF4-FFF2-40B4-BE49-F238E27FC236}">
                <a16:creationId xmlns:a16="http://schemas.microsoft.com/office/drawing/2014/main" id="{08C50E9E-E2B6-09CD-1013-B69D9C8C7759}"/>
              </a:ext>
            </a:extLst>
          </p:cNvPr>
          <p:cNvGrpSpPr/>
          <p:nvPr/>
        </p:nvGrpSpPr>
        <p:grpSpPr>
          <a:xfrm>
            <a:off x="10399294" y="5522196"/>
            <a:ext cx="432000" cy="432000"/>
            <a:chOff x="11307116" y="3260631"/>
            <a:chExt cx="432000" cy="432000"/>
          </a:xfrm>
        </p:grpSpPr>
        <p:sp>
          <p:nvSpPr>
            <p:cNvPr id="183" name="Elipse 182">
              <a:extLst>
                <a:ext uri="{FF2B5EF4-FFF2-40B4-BE49-F238E27FC236}">
                  <a16:creationId xmlns:a16="http://schemas.microsoft.com/office/drawing/2014/main" id="{C52087AA-8608-9F19-C628-53328D911034}"/>
                </a:ext>
              </a:extLst>
            </p:cNvPr>
            <p:cNvSpPr/>
            <p:nvPr/>
          </p:nvSpPr>
          <p:spPr>
            <a:xfrm>
              <a:off x="11307116" y="3260631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84" name="Imagen 183">
              <a:extLst>
                <a:ext uri="{FF2B5EF4-FFF2-40B4-BE49-F238E27FC236}">
                  <a16:creationId xmlns:a16="http://schemas.microsoft.com/office/drawing/2014/main" id="{6268D1CF-CBA9-3F47-4C54-45A59A57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22389" y="3374140"/>
              <a:ext cx="227924" cy="232608"/>
            </a:xfrm>
            <a:prstGeom prst="rect">
              <a:avLst/>
            </a:prstGeom>
            <a:noFill/>
          </p:spPr>
        </p:pic>
      </p:grpSp>
      <p:sp>
        <p:nvSpPr>
          <p:cNvPr id="185" name="CuadroTexto 184">
            <a:extLst>
              <a:ext uri="{FF2B5EF4-FFF2-40B4-BE49-F238E27FC236}">
                <a16:creationId xmlns:a16="http://schemas.microsoft.com/office/drawing/2014/main" id="{029028BA-ECCD-C413-DDD3-5C488748ACBD}"/>
              </a:ext>
            </a:extLst>
          </p:cNvPr>
          <p:cNvSpPr txBox="1"/>
          <p:nvPr/>
        </p:nvSpPr>
        <p:spPr>
          <a:xfrm>
            <a:off x="10783397" y="5531451"/>
            <a:ext cx="8634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Montos máximos</a:t>
            </a:r>
          </a:p>
        </p:txBody>
      </p:sp>
      <p:grpSp>
        <p:nvGrpSpPr>
          <p:cNvPr id="186" name="Grupo 185">
            <a:extLst>
              <a:ext uri="{FF2B5EF4-FFF2-40B4-BE49-F238E27FC236}">
                <a16:creationId xmlns:a16="http://schemas.microsoft.com/office/drawing/2014/main" id="{C4C2098E-D502-4BC9-686D-B969A6DC01FD}"/>
              </a:ext>
            </a:extLst>
          </p:cNvPr>
          <p:cNvGrpSpPr/>
          <p:nvPr/>
        </p:nvGrpSpPr>
        <p:grpSpPr>
          <a:xfrm>
            <a:off x="9353161" y="4680375"/>
            <a:ext cx="432000" cy="432000"/>
            <a:chOff x="3625663" y="3261202"/>
            <a:chExt cx="432000" cy="432000"/>
          </a:xfrm>
        </p:grpSpPr>
        <p:pic>
          <p:nvPicPr>
            <p:cNvPr id="187" name="Imagen 6">
              <a:extLst>
                <a:ext uri="{FF2B5EF4-FFF2-40B4-BE49-F238E27FC236}">
                  <a16:creationId xmlns:a16="http://schemas.microsoft.com/office/drawing/2014/main" id="{34075217-0EEC-D0D9-8E48-645F8CBBF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36940" y="3351689"/>
              <a:ext cx="282122" cy="266781"/>
            </a:xfrm>
            <a:prstGeom prst="rect">
              <a:avLst/>
            </a:prstGeom>
          </p:spPr>
        </p:pic>
        <p:sp>
          <p:nvSpPr>
            <p:cNvPr id="188" name="Elipse 187">
              <a:extLst>
                <a:ext uri="{FF2B5EF4-FFF2-40B4-BE49-F238E27FC236}">
                  <a16:creationId xmlns:a16="http://schemas.microsoft.com/office/drawing/2014/main" id="{96493BD1-7F52-E8D4-D450-F1B437AFA7F2}"/>
                </a:ext>
              </a:extLst>
            </p:cNvPr>
            <p:cNvSpPr/>
            <p:nvPr/>
          </p:nvSpPr>
          <p:spPr>
            <a:xfrm>
              <a:off x="3625663" y="3261202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3E520B07-BEBD-D3F1-B129-2D5A3B222421}"/>
              </a:ext>
            </a:extLst>
          </p:cNvPr>
          <p:cNvGrpSpPr/>
          <p:nvPr/>
        </p:nvGrpSpPr>
        <p:grpSpPr>
          <a:xfrm>
            <a:off x="5815022" y="3509210"/>
            <a:ext cx="432000" cy="432000"/>
            <a:chOff x="5513024" y="3798913"/>
            <a:chExt cx="432000" cy="4320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08CC978-50DF-BA15-1345-538D519C2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222" y="3848749"/>
              <a:ext cx="334155" cy="334155"/>
            </a:xfrm>
            <a:prstGeom prst="rect">
              <a:avLst/>
            </a:prstGeom>
          </p:spPr>
        </p:pic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008238F8-0B3E-1E1D-86C9-DB12F76CBFE9}"/>
                </a:ext>
              </a:extLst>
            </p:cNvPr>
            <p:cNvSpPr/>
            <p:nvPr/>
          </p:nvSpPr>
          <p:spPr>
            <a:xfrm>
              <a:off x="5513024" y="3798913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8FE8F75-3CEB-1032-4AE7-6D100DAAFD32}"/>
              </a:ext>
            </a:extLst>
          </p:cNvPr>
          <p:cNvSpPr txBox="1"/>
          <p:nvPr/>
        </p:nvSpPr>
        <p:spPr>
          <a:xfrm>
            <a:off x="6249187" y="3509041"/>
            <a:ext cx="12287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Transferencia Tramo I</a:t>
            </a:r>
          </a:p>
        </p:txBody>
      </p: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00CD39E3-5AB9-96F8-CC75-18D43E6432E4}"/>
              </a:ext>
            </a:extLst>
          </p:cNvPr>
          <p:cNvCxnSpPr>
            <a:cxnSpLocks/>
          </p:cNvCxnSpPr>
          <p:nvPr/>
        </p:nvCxnSpPr>
        <p:spPr>
          <a:xfrm flipH="1" flipV="1">
            <a:off x="11349607" y="6014003"/>
            <a:ext cx="3368" cy="2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3D50DE14-B9AE-2417-4E18-4F958A438733}"/>
              </a:ext>
            </a:extLst>
          </p:cNvPr>
          <p:cNvSpPr txBox="1"/>
          <p:nvPr/>
        </p:nvSpPr>
        <p:spPr>
          <a:xfrm>
            <a:off x="468623" y="2510249"/>
            <a:ext cx="140812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</a:lstStyle>
          <a:p>
            <a:r>
              <a:rPr lang="es-ES" dirty="0"/>
              <a:t>Ley de Presupuesto del Sector Público para el Año Fiscal 2023</a:t>
            </a:r>
            <a:endParaRPr lang="es-PE" dirty="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1B630B31-62DE-3ABC-4DE9-179C0A99AC5A}"/>
              </a:ext>
            </a:extLst>
          </p:cNvPr>
          <p:cNvGrpSpPr/>
          <p:nvPr/>
        </p:nvGrpSpPr>
        <p:grpSpPr>
          <a:xfrm>
            <a:off x="92053" y="2563945"/>
            <a:ext cx="432000" cy="432000"/>
            <a:chOff x="11307116" y="3260631"/>
            <a:chExt cx="432000" cy="432000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25F7196D-6339-E165-F62B-48F806F29B6A}"/>
                </a:ext>
              </a:extLst>
            </p:cNvPr>
            <p:cNvSpPr/>
            <p:nvPr/>
          </p:nvSpPr>
          <p:spPr>
            <a:xfrm>
              <a:off x="11307116" y="3260631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6B0F0A6E-21CB-B50E-8AF7-811B7B61A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22389" y="3374140"/>
              <a:ext cx="227924" cy="232608"/>
            </a:xfrm>
            <a:prstGeom prst="rect">
              <a:avLst/>
            </a:prstGeom>
            <a:noFill/>
          </p:spPr>
        </p:pic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EB2873A0-3B8C-82D6-E49A-10AB5D99DE83}"/>
              </a:ext>
            </a:extLst>
          </p:cNvPr>
          <p:cNvGrpSpPr/>
          <p:nvPr/>
        </p:nvGrpSpPr>
        <p:grpSpPr>
          <a:xfrm>
            <a:off x="93160" y="3498537"/>
            <a:ext cx="432000" cy="432000"/>
            <a:chOff x="11307116" y="3260631"/>
            <a:chExt cx="432000" cy="432000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DA89626C-A7D0-3AFD-2418-FD8CC0E76A61}"/>
                </a:ext>
              </a:extLst>
            </p:cNvPr>
            <p:cNvSpPr/>
            <p:nvPr/>
          </p:nvSpPr>
          <p:spPr>
            <a:xfrm>
              <a:off x="11307116" y="3260631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5D68DD55-0022-D3A2-8211-E2B68DC49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22389" y="3374140"/>
              <a:ext cx="227924" cy="232608"/>
            </a:xfrm>
            <a:prstGeom prst="rect">
              <a:avLst/>
            </a:prstGeom>
            <a:noFill/>
          </p:spPr>
        </p:pic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39ED7A46-69E7-6A48-BA1A-AC723D0661A8}"/>
              </a:ext>
            </a:extLst>
          </p:cNvPr>
          <p:cNvGrpSpPr/>
          <p:nvPr/>
        </p:nvGrpSpPr>
        <p:grpSpPr>
          <a:xfrm>
            <a:off x="128926" y="4491426"/>
            <a:ext cx="432000" cy="432000"/>
            <a:chOff x="11307116" y="3260631"/>
            <a:chExt cx="432000" cy="432000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4FE0627A-4488-6611-23F7-3F3027A040A7}"/>
                </a:ext>
              </a:extLst>
            </p:cNvPr>
            <p:cNvSpPr/>
            <p:nvPr/>
          </p:nvSpPr>
          <p:spPr>
            <a:xfrm>
              <a:off x="11307116" y="3260631"/>
              <a:ext cx="432000" cy="432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04E9E78D-8CAF-78FD-1F68-8820BCF17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22389" y="3374140"/>
              <a:ext cx="227924" cy="232608"/>
            </a:xfrm>
            <a:prstGeom prst="rect">
              <a:avLst/>
            </a:prstGeom>
            <a:noFill/>
          </p:spPr>
        </p:pic>
      </p:grp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6F036B44-0B74-412C-C00A-B8A3BF3464C2}"/>
              </a:ext>
            </a:extLst>
          </p:cNvPr>
          <p:cNvCxnSpPr>
            <a:cxnSpLocks/>
          </p:cNvCxnSpPr>
          <p:nvPr/>
        </p:nvCxnSpPr>
        <p:spPr>
          <a:xfrm flipV="1">
            <a:off x="10853425" y="6302003"/>
            <a:ext cx="492096" cy="713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10" descr="Evaluation Performance appraisal Computer Icons Business, plan, text,  people png | PNGEgg">
            <a:extLst>
              <a:ext uri="{FF2B5EF4-FFF2-40B4-BE49-F238E27FC236}">
                <a16:creationId xmlns:a16="http://schemas.microsoft.com/office/drawing/2014/main" id="{C8E3F0F1-9C76-4935-B1E7-293C58F91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9" b="90870" l="10000" r="90000">
                        <a14:foregroundMark x1="42444" y1="89809" x2="47111" y2="90870"/>
                        <a14:foregroundMark x1="47111" y1="90870" x2="51667" y2="90658"/>
                        <a14:foregroundMark x1="51667" y1="90658" x2="56444" y2="90870"/>
                        <a14:foregroundMark x1="40889" y1="66242" x2="47889" y2="58386"/>
                        <a14:foregroundMark x1="60000" y1="67728" x2="60778" y2="73673"/>
                        <a14:backgroundMark x1="33667" y1="29299" x2="32778" y2="50955"/>
                        <a14:backgroundMark x1="32778" y1="50955" x2="31778" y2="56051"/>
                        <a14:backgroundMark x1="63556" y1="27176" x2="67222" y2="32484"/>
                        <a14:backgroundMark x1="67222" y1="32484" x2="69889" y2="40127"/>
                        <a14:backgroundMark x1="69889" y1="40127" x2="69556" y2="53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41" t="12475" r="28939" b="5192"/>
          <a:stretch/>
        </p:blipFill>
        <p:spPr bwMode="auto">
          <a:xfrm>
            <a:off x="9123519" y="6018890"/>
            <a:ext cx="417767" cy="4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8187BCA6-EF9C-D0D3-4AD1-8590C1A088BD}"/>
              </a:ext>
            </a:extLst>
          </p:cNvPr>
          <p:cNvCxnSpPr/>
          <p:nvPr/>
        </p:nvCxnSpPr>
        <p:spPr>
          <a:xfrm>
            <a:off x="11176943" y="3919124"/>
            <a:ext cx="0" cy="2567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36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>
            <a:extLst>
              <a:ext uri="{FF2B5EF4-FFF2-40B4-BE49-F238E27FC236}">
                <a16:creationId xmlns:a16="http://schemas.microsoft.com/office/drawing/2014/main" id="{B72DBFA9-3723-6EC7-BC9F-E6A778EE6B70}"/>
              </a:ext>
            </a:extLst>
          </p:cNvPr>
          <p:cNvSpPr txBox="1"/>
          <p:nvPr/>
        </p:nvSpPr>
        <p:spPr>
          <a:xfrm>
            <a:off x="2383562" y="1834512"/>
            <a:ext cx="600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Generalidades del Pr</a:t>
            </a:r>
            <a:r>
              <a:rPr lang="es-ES" sz="2000" err="1">
                <a:solidFill>
                  <a:srgbClr val="2F5597"/>
                </a:solidFill>
              </a:rPr>
              <a:t>ograma</a:t>
            </a:r>
            <a:r>
              <a:rPr lang="es-ES" sz="2000">
                <a:solidFill>
                  <a:srgbClr val="2F5597"/>
                </a:solidFill>
              </a:rPr>
              <a:t> de Incentivos</a:t>
            </a: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8FE3E11-66EE-AF04-EC7F-8A2545923D6F}"/>
              </a:ext>
            </a:extLst>
          </p:cNvPr>
          <p:cNvCxnSpPr>
            <a:cxnSpLocks/>
          </p:cNvCxnSpPr>
          <p:nvPr/>
        </p:nvCxnSpPr>
        <p:spPr>
          <a:xfrm>
            <a:off x="2383562" y="2288157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E60E204-0C89-0874-FB11-6F653F8D8D8A}"/>
              </a:ext>
            </a:extLst>
          </p:cNvPr>
          <p:cNvSpPr txBox="1"/>
          <p:nvPr/>
        </p:nvSpPr>
        <p:spPr>
          <a:xfrm>
            <a:off x="1431812" y="278994"/>
            <a:ext cx="170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Contenido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7A75B5D-FD19-B550-5B4B-F3097DA8473F}"/>
              </a:ext>
            </a:extLst>
          </p:cNvPr>
          <p:cNvSpPr/>
          <p:nvPr/>
        </p:nvSpPr>
        <p:spPr>
          <a:xfrm>
            <a:off x="1757230" y="1780977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7 CuadroTexto">
            <a:extLst>
              <a:ext uri="{FF2B5EF4-FFF2-40B4-BE49-F238E27FC236}">
                <a16:creationId xmlns:a16="http://schemas.microsoft.com/office/drawing/2014/main" id="{BE29A23F-77DF-59ED-AD7D-93E3281E023F}"/>
              </a:ext>
            </a:extLst>
          </p:cNvPr>
          <p:cNvSpPr txBox="1"/>
          <p:nvPr/>
        </p:nvSpPr>
        <p:spPr>
          <a:xfrm>
            <a:off x="2383562" y="2688267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Cambios incorporados en el PI 2023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05FB5D7-35E7-684E-E370-3DF3D1D2D01A}"/>
              </a:ext>
            </a:extLst>
          </p:cNvPr>
          <p:cNvCxnSpPr>
            <a:cxnSpLocks/>
          </p:cNvCxnSpPr>
          <p:nvPr/>
        </p:nvCxnSpPr>
        <p:spPr>
          <a:xfrm>
            <a:off x="2383562" y="3141912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59EDEE87-E264-1F4E-8B94-1516693B24E1}"/>
              </a:ext>
            </a:extLst>
          </p:cNvPr>
          <p:cNvSpPr/>
          <p:nvPr/>
        </p:nvSpPr>
        <p:spPr>
          <a:xfrm>
            <a:off x="1757230" y="2634732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7 CuadroTexto">
            <a:extLst>
              <a:ext uri="{FF2B5EF4-FFF2-40B4-BE49-F238E27FC236}">
                <a16:creationId xmlns:a16="http://schemas.microsoft.com/office/drawing/2014/main" id="{AF9A0888-C781-DE0E-241B-6B82D9F42882}"/>
              </a:ext>
            </a:extLst>
          </p:cNvPr>
          <p:cNvSpPr txBox="1"/>
          <p:nvPr/>
        </p:nvSpPr>
        <p:spPr>
          <a:xfrm>
            <a:off x="2383562" y="3542021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Marco normativo y procedimientos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C04FE28-9EF4-68AE-8C3B-76BCA50D160A}"/>
              </a:ext>
            </a:extLst>
          </p:cNvPr>
          <p:cNvCxnSpPr>
            <a:cxnSpLocks/>
          </p:cNvCxnSpPr>
          <p:nvPr/>
        </p:nvCxnSpPr>
        <p:spPr>
          <a:xfrm>
            <a:off x="2383562" y="3995666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F2621C60-2485-5697-7025-AB97DB3CDB93}"/>
              </a:ext>
            </a:extLst>
          </p:cNvPr>
          <p:cNvSpPr/>
          <p:nvPr/>
        </p:nvSpPr>
        <p:spPr>
          <a:xfrm>
            <a:off x="1757230" y="3488486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7 CuadroTexto">
            <a:extLst>
              <a:ext uri="{FF2B5EF4-FFF2-40B4-BE49-F238E27FC236}">
                <a16:creationId xmlns:a16="http://schemas.microsoft.com/office/drawing/2014/main" id="{113B6A0B-F2F2-DC6D-0667-C54E977F4DE3}"/>
              </a:ext>
            </a:extLst>
          </p:cNvPr>
          <p:cNvSpPr txBox="1"/>
          <p:nvPr/>
        </p:nvSpPr>
        <p:spPr>
          <a:xfrm>
            <a:off x="2383562" y="4469436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Compromisos, indicadores y metas del PI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4F239C9-2545-5840-1E45-4C67BC07703B}"/>
              </a:ext>
            </a:extLst>
          </p:cNvPr>
          <p:cNvCxnSpPr>
            <a:cxnSpLocks/>
          </p:cNvCxnSpPr>
          <p:nvPr/>
        </p:nvCxnSpPr>
        <p:spPr>
          <a:xfrm>
            <a:off x="2383562" y="4923081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4255693F-C820-7DE5-61A9-A61B08ED6ABD}"/>
              </a:ext>
            </a:extLst>
          </p:cNvPr>
          <p:cNvSpPr/>
          <p:nvPr/>
        </p:nvSpPr>
        <p:spPr>
          <a:xfrm>
            <a:off x="1757230" y="4415901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7 CuadroTexto">
            <a:extLst>
              <a:ext uri="{FF2B5EF4-FFF2-40B4-BE49-F238E27FC236}">
                <a16:creationId xmlns:a16="http://schemas.microsoft.com/office/drawing/2014/main" id="{8AFF84A3-5FB1-61BD-0CCD-282928E2F50F}"/>
              </a:ext>
            </a:extLst>
          </p:cNvPr>
          <p:cNvSpPr txBox="1"/>
          <p:nvPr/>
        </p:nvSpPr>
        <p:spPr>
          <a:xfrm>
            <a:off x="2383562" y="5330499"/>
            <a:ext cx="8132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Verificación del </a:t>
            </a:r>
            <a:r>
              <a:rPr kumimoji="0" lang="es-ES" sz="2000" b="1" i="0" u="none" strike="noStrike" kern="1200" cap="none" spc="0" normalizeH="0" baseline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cumplimie</a:t>
            </a:r>
            <a:r>
              <a:rPr lang="es-ES" sz="2000">
                <a:solidFill>
                  <a:srgbClr val="2F5597"/>
                </a:solidFill>
              </a:rPr>
              <a:t>nto, transferencia y u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de recursos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0D78A02-D33C-3D0F-02C8-DEA5DE5A49A0}"/>
              </a:ext>
            </a:extLst>
          </p:cNvPr>
          <p:cNvCxnSpPr>
            <a:cxnSpLocks/>
          </p:cNvCxnSpPr>
          <p:nvPr/>
        </p:nvCxnSpPr>
        <p:spPr>
          <a:xfrm>
            <a:off x="2383562" y="5784144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13018454-FBBA-6BC3-DC54-088748DA6E6A}"/>
              </a:ext>
            </a:extLst>
          </p:cNvPr>
          <p:cNvSpPr/>
          <p:nvPr/>
        </p:nvSpPr>
        <p:spPr>
          <a:xfrm>
            <a:off x="1757230" y="5276964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D70C0C-E873-1FD5-7D35-CE6E2551D086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8A42F361-048A-1874-E329-18DA42B237B1}"/>
              </a:ext>
            </a:extLst>
          </p:cNvPr>
          <p:cNvSpPr/>
          <p:nvPr/>
        </p:nvSpPr>
        <p:spPr>
          <a:xfrm>
            <a:off x="1531765" y="5196780"/>
            <a:ext cx="8822470" cy="9269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238D5B2-DBDE-7866-886F-C02F201BDCB4}"/>
              </a:ext>
            </a:extLst>
          </p:cNvPr>
          <p:cNvSpPr/>
          <p:nvPr/>
        </p:nvSpPr>
        <p:spPr>
          <a:xfrm>
            <a:off x="1612300" y="1305963"/>
            <a:ext cx="8822470" cy="28897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59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3;p1">
            <a:extLst>
              <a:ext uri="{FF2B5EF4-FFF2-40B4-BE49-F238E27FC236}">
                <a16:creationId xmlns:a16="http://schemas.microsoft.com/office/drawing/2014/main" id="{0912F297-5C82-464A-D7E4-3C1C5A20BD0F}"/>
              </a:ext>
            </a:extLst>
          </p:cNvPr>
          <p:cNvSpPr txBox="1"/>
          <p:nvPr/>
        </p:nvSpPr>
        <p:spPr>
          <a:xfrm>
            <a:off x="558521" y="411695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Tramos, compromisos, indicadores y metas correspondientes al año 2023 (1/2)</a:t>
            </a:r>
          </a:p>
        </p:txBody>
      </p:sp>
      <p:sp>
        <p:nvSpPr>
          <p:cNvPr id="5" name="Redondear rectángulo de esquina diagonal 6">
            <a:extLst>
              <a:ext uri="{FF2B5EF4-FFF2-40B4-BE49-F238E27FC236}">
                <a16:creationId xmlns:a16="http://schemas.microsoft.com/office/drawing/2014/main" id="{5FDADD23-82A1-F3E0-12D6-B1BCE7215725}"/>
              </a:ext>
            </a:extLst>
          </p:cNvPr>
          <p:cNvSpPr/>
          <p:nvPr/>
        </p:nvSpPr>
        <p:spPr>
          <a:xfrm>
            <a:off x="5465576" y="3253585"/>
            <a:ext cx="1735282" cy="1096123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400" b="1" dirty="0">
                <a:solidFill>
                  <a:schemeClr val="bg1"/>
                </a:solidFill>
                <a:cs typeface="Arial"/>
              </a:rPr>
              <a:t>Mejora de los niveles de recaudación del Impuesto Predial</a:t>
            </a:r>
          </a:p>
        </p:txBody>
      </p:sp>
      <p:sp>
        <p:nvSpPr>
          <p:cNvPr id="6" name="Redondear rectángulo de esquina diagonal 64">
            <a:extLst>
              <a:ext uri="{FF2B5EF4-FFF2-40B4-BE49-F238E27FC236}">
                <a16:creationId xmlns:a16="http://schemas.microsoft.com/office/drawing/2014/main" id="{684745D1-749D-089C-1971-1BCAB6218209}"/>
              </a:ext>
            </a:extLst>
          </p:cNvPr>
          <p:cNvSpPr/>
          <p:nvPr/>
        </p:nvSpPr>
        <p:spPr>
          <a:xfrm>
            <a:off x="3389080" y="3306319"/>
            <a:ext cx="1735282" cy="1055421"/>
          </a:xfrm>
          <a:prstGeom prst="round2DiagRect">
            <a:avLst/>
          </a:prstGeom>
          <a:solidFill>
            <a:srgbClr val="E2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del estado nutricional y de salud de las niñas y niños de 3 a 12 meses</a:t>
            </a:r>
          </a:p>
        </p:txBody>
      </p:sp>
      <p:pic>
        <p:nvPicPr>
          <p:cNvPr id="8" name="Picture 4" descr="MINSA - Carné Vacunación">
            <a:extLst>
              <a:ext uri="{FF2B5EF4-FFF2-40B4-BE49-F238E27FC236}">
                <a16:creationId xmlns:a16="http://schemas.microsoft.com/office/drawing/2014/main" id="{4EA09EDE-FC0B-BDA0-6566-BE89B5101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36" y="4536469"/>
            <a:ext cx="1620000" cy="3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ienvenida - Portal de Datos Abiertos del MEF">
            <a:extLst>
              <a:ext uri="{FF2B5EF4-FFF2-40B4-BE49-F238E27FC236}">
                <a16:creationId xmlns:a16="http://schemas.microsoft.com/office/drawing/2014/main" id="{F6501C56-06E5-869E-8646-180AC992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795" y="4534151"/>
            <a:ext cx="1620000" cy="34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dondear rectángulo de esquina diagonal 81">
            <a:extLst>
              <a:ext uri="{FF2B5EF4-FFF2-40B4-BE49-F238E27FC236}">
                <a16:creationId xmlns:a16="http://schemas.microsoft.com/office/drawing/2014/main" id="{A5EC0FD0-CC4E-FA2A-6F29-6310E28A6747}"/>
              </a:ext>
            </a:extLst>
          </p:cNvPr>
          <p:cNvSpPr/>
          <p:nvPr/>
        </p:nvSpPr>
        <p:spPr>
          <a:xfrm>
            <a:off x="7583218" y="3211323"/>
            <a:ext cx="1735282" cy="1150417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400" b="1" dirty="0">
                <a:solidFill>
                  <a:schemeClr val="bg1"/>
                </a:solidFill>
              </a:rPr>
              <a:t>Implementación de un Sistema Integrado de Residuos Sólidos</a:t>
            </a:r>
          </a:p>
        </p:txBody>
      </p:sp>
      <p:pic>
        <p:nvPicPr>
          <p:cNvPr id="11" name="Picture 10" descr="Residuos - Iconos gratis de ecología y medio ambiente">
            <a:extLst>
              <a:ext uri="{FF2B5EF4-FFF2-40B4-BE49-F238E27FC236}">
                <a16:creationId xmlns:a16="http://schemas.microsoft.com/office/drawing/2014/main" id="{3FBCB2EC-BC77-B0C9-BF44-E659C200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660" y="2285061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puestos - Iconos gratis de negocios y finanzas">
            <a:extLst>
              <a:ext uri="{FF2B5EF4-FFF2-40B4-BE49-F238E27FC236}">
                <a16:creationId xmlns:a16="http://schemas.microsoft.com/office/drawing/2014/main" id="{17CD5AA5-AB49-C37A-E6E5-19DAE0B4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98" y="2285061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dondear rectángulo de esquina diagonal 87">
            <a:extLst>
              <a:ext uri="{FF2B5EF4-FFF2-40B4-BE49-F238E27FC236}">
                <a16:creationId xmlns:a16="http://schemas.microsoft.com/office/drawing/2014/main" id="{C3D92670-00E6-3212-6FDA-4849C0BD02ED}"/>
              </a:ext>
            </a:extLst>
          </p:cNvPr>
          <p:cNvSpPr/>
          <p:nvPr/>
        </p:nvSpPr>
        <p:spPr>
          <a:xfrm>
            <a:off x="9647415" y="3211323"/>
            <a:ext cx="1735282" cy="1191291"/>
          </a:xfrm>
          <a:prstGeom prst="round2DiagRect">
            <a:avLst/>
          </a:prstGeom>
          <a:solidFill>
            <a:srgbClr val="3F8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400" b="1" dirty="0">
                <a:solidFill>
                  <a:schemeClr val="bg1"/>
                </a:solidFill>
              </a:rPr>
              <a:t>Mejora de la prestación de los servicios de saneamiento en el ámbito rural</a:t>
            </a:r>
          </a:p>
        </p:txBody>
      </p:sp>
      <p:pic>
        <p:nvPicPr>
          <p:cNvPr id="14" name="Picture 14" descr="Agua - Iconos gratis de asistencia sanitaria y médica">
            <a:extLst>
              <a:ext uri="{FF2B5EF4-FFF2-40B4-BE49-F238E27FC236}">
                <a16:creationId xmlns:a16="http://schemas.microsoft.com/office/drawing/2014/main" id="{06B092E7-202B-3240-8A69-DDC28166B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518" y="2285061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2CC50272-A23D-AB33-9400-440F72524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733" y="4500589"/>
            <a:ext cx="1620000" cy="2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Modifican el Artículo 3 del Decreto Supremo N° 005-2017-MINAM, que aprueba  el Plan de Acción para implementar las Recomendaciones de la Evaluación de  Desempeño Ambiental del Perú |">
            <a:extLst>
              <a:ext uri="{FF2B5EF4-FFF2-40B4-BE49-F238E27FC236}">
                <a16:creationId xmlns:a16="http://schemas.microsoft.com/office/drawing/2014/main" id="{A5E27801-CEE5-2B93-2138-BA3EA2B0D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2" b="31018"/>
          <a:stretch/>
        </p:blipFill>
        <p:spPr bwMode="auto">
          <a:xfrm>
            <a:off x="7665255" y="4507657"/>
            <a:ext cx="129608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5DD9DAA3-DB07-975C-1986-24C77BA6BEE6}"/>
              </a:ext>
            </a:extLst>
          </p:cNvPr>
          <p:cNvSpPr/>
          <p:nvPr/>
        </p:nvSpPr>
        <p:spPr>
          <a:xfrm>
            <a:off x="4052822" y="2870826"/>
            <a:ext cx="468000" cy="468000"/>
          </a:xfrm>
          <a:prstGeom prst="ellipse">
            <a:avLst/>
          </a:prstGeom>
          <a:solidFill>
            <a:srgbClr val="E2A14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B01C78D9-5DB3-5D29-EECE-C93C292AAE84}"/>
              </a:ext>
            </a:extLst>
          </p:cNvPr>
          <p:cNvSpPr/>
          <p:nvPr/>
        </p:nvSpPr>
        <p:spPr>
          <a:xfrm>
            <a:off x="6147102" y="2908774"/>
            <a:ext cx="468000" cy="468000"/>
          </a:xfrm>
          <a:prstGeom prst="ellipse">
            <a:avLst/>
          </a:prstGeom>
          <a:solidFill>
            <a:srgbClr val="E3061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E1D7886-6FBA-60F2-E29B-58DAEF2D53F4}"/>
              </a:ext>
            </a:extLst>
          </p:cNvPr>
          <p:cNvSpPr/>
          <p:nvPr/>
        </p:nvSpPr>
        <p:spPr>
          <a:xfrm>
            <a:off x="8216859" y="2870826"/>
            <a:ext cx="468000" cy="468000"/>
          </a:xfrm>
          <a:prstGeom prst="ellipse">
            <a:avLst/>
          </a:prstGeom>
          <a:solidFill>
            <a:srgbClr val="41B7A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E990681E-C4DC-6F1C-EB25-B8C17E8E1850}"/>
              </a:ext>
            </a:extLst>
          </p:cNvPr>
          <p:cNvSpPr/>
          <p:nvPr/>
        </p:nvSpPr>
        <p:spPr>
          <a:xfrm>
            <a:off x="10328266" y="2804609"/>
            <a:ext cx="468000" cy="468000"/>
          </a:xfrm>
          <a:prstGeom prst="ellipse">
            <a:avLst/>
          </a:prstGeom>
          <a:solidFill>
            <a:srgbClr val="3F86C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24B9486-9647-E3FC-9C3F-F7E50AE73995}"/>
              </a:ext>
            </a:extLst>
          </p:cNvPr>
          <p:cNvSpPr txBox="1"/>
          <p:nvPr/>
        </p:nvSpPr>
        <p:spPr>
          <a:xfrm>
            <a:off x="3465182" y="5555405"/>
            <a:ext cx="165918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100">
                <a:latin typeface="Arial" panose="020B0604020202020204" pitchFamily="34" charset="0"/>
                <a:cs typeface="Arial" panose="020B0604020202020204" pitchFamily="34" charset="0"/>
              </a:rPr>
              <a:t>Disminuir la prevalencia de anemia infantil.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0AF9B99-AC96-BD5D-09C9-CEBB49CD2037}"/>
              </a:ext>
            </a:extLst>
          </p:cNvPr>
          <p:cNvSpPr txBox="1"/>
          <p:nvPr/>
        </p:nvSpPr>
        <p:spPr>
          <a:xfrm>
            <a:off x="5492279" y="5555405"/>
            <a:ext cx="177285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b="0"/>
              <a:t>Municipalidades con mayor autosuficiencia fiscal.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BC5B4CC-F0FA-4C3E-3DAD-E8486127D816}"/>
              </a:ext>
            </a:extLst>
          </p:cNvPr>
          <p:cNvSpPr txBox="1"/>
          <p:nvPr/>
        </p:nvSpPr>
        <p:spPr>
          <a:xfrm>
            <a:off x="7642372" y="5555405"/>
            <a:ext cx="17472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/>
              <a:t>Incrementar la disposición adecuada de residuos sólidos municipales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1299783-83ED-3E14-8559-9E590CF93BC3}"/>
              </a:ext>
            </a:extLst>
          </p:cNvPr>
          <p:cNvSpPr txBox="1"/>
          <p:nvPr/>
        </p:nvSpPr>
        <p:spPr>
          <a:xfrm>
            <a:off x="9766817" y="5555405"/>
            <a:ext cx="1615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100">
                <a:latin typeface="Arial" panose="020B0604020202020204" pitchFamily="34" charset="0"/>
                <a:cs typeface="Arial" panose="020B0604020202020204" pitchFamily="34" charset="0"/>
              </a:rPr>
              <a:t>Incrementar</a:t>
            </a:r>
            <a:r>
              <a:rPr lang="es-ES" sz="1100">
                <a:latin typeface="Arial" panose="020B0604020202020204" pitchFamily="34" charset="0"/>
                <a:cs typeface="Arial" panose="020B0604020202020204" pitchFamily="34" charset="0"/>
              </a:rPr>
              <a:t> el acceso de agua segura (cloro residual &gt;= 5mg/l) de hogares rurales. 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3A9674DA-AE28-C432-7C9C-17894604D0C9}"/>
              </a:ext>
            </a:extLst>
          </p:cNvPr>
          <p:cNvCxnSpPr>
            <a:cxnSpLocks/>
          </p:cNvCxnSpPr>
          <p:nvPr/>
        </p:nvCxnSpPr>
        <p:spPr>
          <a:xfrm>
            <a:off x="3115966" y="1272597"/>
            <a:ext cx="0" cy="4807418"/>
          </a:xfrm>
          <a:prstGeom prst="line">
            <a:avLst/>
          </a:prstGeom>
          <a:ln w="19050">
            <a:solidFill>
              <a:srgbClr val="E2A1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dondear rectángulo de esquina diagonal 64">
            <a:extLst>
              <a:ext uri="{FF2B5EF4-FFF2-40B4-BE49-F238E27FC236}">
                <a16:creationId xmlns:a16="http://schemas.microsoft.com/office/drawing/2014/main" id="{924118BD-C369-CE37-D97B-6A3E4786EBD9}"/>
              </a:ext>
            </a:extLst>
          </p:cNvPr>
          <p:cNvSpPr/>
          <p:nvPr/>
        </p:nvSpPr>
        <p:spPr>
          <a:xfrm>
            <a:off x="997149" y="3253585"/>
            <a:ext cx="1735282" cy="1016821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de los niveles de recaudación del Impuesto Predial </a:t>
            </a:r>
            <a:endParaRPr lang="es-P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56536B98-6C8D-73B9-5EF4-F54BFF2D33D0}"/>
              </a:ext>
            </a:extLst>
          </p:cNvPr>
          <p:cNvSpPr/>
          <p:nvPr/>
        </p:nvSpPr>
        <p:spPr>
          <a:xfrm>
            <a:off x="1625249" y="2897187"/>
            <a:ext cx="468000" cy="468000"/>
          </a:xfrm>
          <a:prstGeom prst="ellipse">
            <a:avLst/>
          </a:prstGeom>
          <a:solidFill>
            <a:srgbClr val="E3061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0674535-6A0F-7718-20AC-0EC7311889A8}"/>
              </a:ext>
            </a:extLst>
          </p:cNvPr>
          <p:cNvSpPr txBox="1"/>
          <p:nvPr/>
        </p:nvSpPr>
        <p:spPr>
          <a:xfrm>
            <a:off x="941467" y="5555405"/>
            <a:ext cx="2014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b="0"/>
              <a:t>Municipalidades con mayor autosuficiencia fiscal.</a:t>
            </a:r>
          </a:p>
        </p:txBody>
      </p:sp>
      <p:pic>
        <p:nvPicPr>
          <p:cNvPr id="44" name="Picture 6" descr="Bienvenida - Portal de Datos Abiertos del MEF">
            <a:extLst>
              <a:ext uri="{FF2B5EF4-FFF2-40B4-BE49-F238E27FC236}">
                <a16:creationId xmlns:a16="http://schemas.microsoft.com/office/drawing/2014/main" id="{73874E2C-233F-0A14-51AB-A1A9A8C15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25" y="4507657"/>
            <a:ext cx="1656000" cy="34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Impuestos - Iconos gratis de negocios y finanzas">
            <a:extLst>
              <a:ext uri="{FF2B5EF4-FFF2-40B4-BE49-F238E27FC236}">
                <a16:creationId xmlns:a16="http://schemas.microsoft.com/office/drawing/2014/main" id="{A7DA39B6-2EB1-1CF6-6D85-DB0ADE73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66" y="2285061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16EF711E-7A95-AF92-8FB6-719BAF11EE89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Bebé - Iconos gratis de niño y bebé">
            <a:extLst>
              <a:ext uri="{FF2B5EF4-FFF2-40B4-BE49-F238E27FC236}">
                <a16:creationId xmlns:a16="http://schemas.microsoft.com/office/drawing/2014/main" id="{366F26A8-FA75-BAF1-CB64-28A5E176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57" y="2285061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8F370AB-D663-B6F2-4DD4-41193DE491B8}"/>
              </a:ext>
            </a:extLst>
          </p:cNvPr>
          <p:cNvSpPr/>
          <p:nvPr/>
        </p:nvSpPr>
        <p:spPr>
          <a:xfrm rot="5400000">
            <a:off x="1754095" y="588878"/>
            <a:ext cx="306639" cy="1735285"/>
          </a:xfrm>
          <a:prstGeom prst="roundRect">
            <a:avLst/>
          </a:prstGeom>
          <a:solidFill>
            <a:srgbClr val="004A95"/>
          </a:solidFill>
          <a:ln>
            <a:solidFill>
              <a:srgbClr val="004A9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>
                <a:solidFill>
                  <a:schemeClr val="bg1"/>
                </a:solidFill>
              </a:rPr>
              <a:t>Tramo I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55E4491-A915-261D-FDE0-C579FA13668A}"/>
              </a:ext>
            </a:extLst>
          </p:cNvPr>
          <p:cNvSpPr/>
          <p:nvPr/>
        </p:nvSpPr>
        <p:spPr>
          <a:xfrm rot="5400000">
            <a:off x="7379628" y="-2578173"/>
            <a:ext cx="274113" cy="8101908"/>
          </a:xfrm>
          <a:prstGeom prst="roundRect">
            <a:avLst/>
          </a:prstGeom>
          <a:solidFill>
            <a:srgbClr val="004A95"/>
          </a:solidFill>
          <a:ln>
            <a:solidFill>
              <a:srgbClr val="004A9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>
                <a:solidFill>
                  <a:schemeClr val="bg1"/>
                </a:solidFill>
              </a:rPr>
              <a:t>Tramo II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D42C3DD-1A3D-698A-FC6A-8536B3247F6F}"/>
              </a:ext>
            </a:extLst>
          </p:cNvPr>
          <p:cNvSpPr txBox="1"/>
          <p:nvPr/>
        </p:nvSpPr>
        <p:spPr>
          <a:xfrm>
            <a:off x="898302" y="1659933"/>
            <a:ext cx="2014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>
                <a:cs typeface="Calibri"/>
              </a:rPr>
              <a:t>Hasta junio 2023</a:t>
            </a:r>
            <a:endParaRPr lang="es-ES" sz="140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04EE966-7BCD-0088-360A-8857AE9562ED}"/>
              </a:ext>
            </a:extLst>
          </p:cNvPr>
          <p:cNvSpPr txBox="1"/>
          <p:nvPr/>
        </p:nvSpPr>
        <p:spPr>
          <a:xfrm>
            <a:off x="3998430" y="1609838"/>
            <a:ext cx="7146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/>
              <a:t>julio a diciembre de 2023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B97213BC-F521-1C10-D552-618CE358CEA7}"/>
              </a:ext>
            </a:extLst>
          </p:cNvPr>
          <p:cNvSpPr/>
          <p:nvPr/>
        </p:nvSpPr>
        <p:spPr>
          <a:xfrm rot="5400000">
            <a:off x="6095536" y="-135544"/>
            <a:ext cx="271136" cy="10467910"/>
          </a:xfrm>
          <a:prstGeom prst="roundRect">
            <a:avLst/>
          </a:prstGeom>
          <a:solidFill>
            <a:srgbClr val="3F86C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>
                <a:solidFill>
                  <a:schemeClr val="bg1"/>
                </a:solidFill>
              </a:rPr>
              <a:t>Resultados que se buscan </a:t>
            </a:r>
          </a:p>
        </p:txBody>
      </p:sp>
      <p:sp>
        <p:nvSpPr>
          <p:cNvPr id="47" name="Flecha: cheurón 46">
            <a:extLst>
              <a:ext uri="{FF2B5EF4-FFF2-40B4-BE49-F238E27FC236}">
                <a16:creationId xmlns:a16="http://schemas.microsoft.com/office/drawing/2014/main" id="{7CB00C5B-71EA-7FC7-979E-1525E05B363F}"/>
              </a:ext>
            </a:extLst>
          </p:cNvPr>
          <p:cNvSpPr/>
          <p:nvPr/>
        </p:nvSpPr>
        <p:spPr>
          <a:xfrm rot="5400000">
            <a:off x="1791848" y="5060068"/>
            <a:ext cx="234400" cy="721170"/>
          </a:xfrm>
          <a:prstGeom prst="chevron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8" name="Flecha: cheurón 47">
            <a:extLst>
              <a:ext uri="{FF2B5EF4-FFF2-40B4-BE49-F238E27FC236}">
                <a16:creationId xmlns:a16="http://schemas.microsoft.com/office/drawing/2014/main" id="{E843F4A3-F90A-9AED-CF80-D750DBA58BBC}"/>
              </a:ext>
            </a:extLst>
          </p:cNvPr>
          <p:cNvSpPr/>
          <p:nvPr/>
        </p:nvSpPr>
        <p:spPr>
          <a:xfrm rot="5400000">
            <a:off x="4163785" y="5052280"/>
            <a:ext cx="218823" cy="721170"/>
          </a:xfrm>
          <a:prstGeom prst="chevron">
            <a:avLst/>
          </a:prstGeom>
          <a:solidFill>
            <a:srgbClr val="E2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9" name="Flecha: cheurón 48">
            <a:extLst>
              <a:ext uri="{FF2B5EF4-FFF2-40B4-BE49-F238E27FC236}">
                <a16:creationId xmlns:a16="http://schemas.microsoft.com/office/drawing/2014/main" id="{42394C40-AFA4-1EAB-DC72-A6DDE585F52F}"/>
              </a:ext>
            </a:extLst>
          </p:cNvPr>
          <p:cNvSpPr/>
          <p:nvPr/>
        </p:nvSpPr>
        <p:spPr>
          <a:xfrm rot="5400000">
            <a:off x="8363428" y="5060068"/>
            <a:ext cx="234400" cy="721170"/>
          </a:xfrm>
          <a:prstGeom prst="chevron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8" name="Flecha: cheurón 57">
            <a:extLst>
              <a:ext uri="{FF2B5EF4-FFF2-40B4-BE49-F238E27FC236}">
                <a16:creationId xmlns:a16="http://schemas.microsoft.com/office/drawing/2014/main" id="{CC871B54-6362-B0B5-E16D-4234DB3E1BA1}"/>
              </a:ext>
            </a:extLst>
          </p:cNvPr>
          <p:cNvSpPr/>
          <p:nvPr/>
        </p:nvSpPr>
        <p:spPr>
          <a:xfrm rot="5400000">
            <a:off x="6269934" y="5060068"/>
            <a:ext cx="234400" cy="721170"/>
          </a:xfrm>
          <a:prstGeom prst="chevron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9" name="Flecha: cheurón 58">
            <a:extLst>
              <a:ext uri="{FF2B5EF4-FFF2-40B4-BE49-F238E27FC236}">
                <a16:creationId xmlns:a16="http://schemas.microsoft.com/office/drawing/2014/main" id="{5315F202-96F2-E6F4-DD59-DD79410B7A09}"/>
              </a:ext>
            </a:extLst>
          </p:cNvPr>
          <p:cNvSpPr/>
          <p:nvPr/>
        </p:nvSpPr>
        <p:spPr>
          <a:xfrm rot="5400000">
            <a:off x="10392533" y="5060068"/>
            <a:ext cx="234400" cy="721170"/>
          </a:xfrm>
          <a:prstGeom prst="chevron">
            <a:avLst/>
          </a:prstGeom>
          <a:solidFill>
            <a:srgbClr val="09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52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3;p1">
            <a:extLst>
              <a:ext uri="{FF2B5EF4-FFF2-40B4-BE49-F238E27FC236}">
                <a16:creationId xmlns:a16="http://schemas.microsoft.com/office/drawing/2014/main" id="{0912F297-5C82-464A-D7E4-3C1C5A20BD0F}"/>
              </a:ext>
            </a:extLst>
          </p:cNvPr>
          <p:cNvSpPr txBox="1"/>
          <p:nvPr/>
        </p:nvSpPr>
        <p:spPr>
          <a:xfrm>
            <a:off x="558521" y="411695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Tramos, compromisos, indicadores y metas correspondientes al año 2023 (2/2)</a:t>
            </a:r>
          </a:p>
        </p:txBody>
      </p:sp>
      <p:sp>
        <p:nvSpPr>
          <p:cNvPr id="5" name="Redondear rectángulo de esquina diagonal 6">
            <a:extLst>
              <a:ext uri="{FF2B5EF4-FFF2-40B4-BE49-F238E27FC236}">
                <a16:creationId xmlns:a16="http://schemas.microsoft.com/office/drawing/2014/main" id="{5FDADD23-82A1-F3E0-12D6-B1BCE7215725}"/>
              </a:ext>
            </a:extLst>
          </p:cNvPr>
          <p:cNvSpPr/>
          <p:nvPr/>
        </p:nvSpPr>
        <p:spPr>
          <a:xfrm>
            <a:off x="5566294" y="3514631"/>
            <a:ext cx="1735282" cy="252216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PE" sz="14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Redondear rectángulo de esquina diagonal 64">
            <a:extLst>
              <a:ext uri="{FF2B5EF4-FFF2-40B4-BE49-F238E27FC236}">
                <a16:creationId xmlns:a16="http://schemas.microsoft.com/office/drawing/2014/main" id="{684745D1-749D-089C-1971-1BCAB6218209}"/>
              </a:ext>
            </a:extLst>
          </p:cNvPr>
          <p:cNvSpPr/>
          <p:nvPr/>
        </p:nvSpPr>
        <p:spPr>
          <a:xfrm>
            <a:off x="3489798" y="3523996"/>
            <a:ext cx="1735282" cy="242851"/>
          </a:xfrm>
          <a:prstGeom prst="round2DiagRect">
            <a:avLst/>
          </a:prstGeom>
          <a:solidFill>
            <a:srgbClr val="E2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dondear rectángulo de esquina diagonal 81">
            <a:extLst>
              <a:ext uri="{FF2B5EF4-FFF2-40B4-BE49-F238E27FC236}">
                <a16:creationId xmlns:a16="http://schemas.microsoft.com/office/drawing/2014/main" id="{A5EC0FD0-CC4E-FA2A-6F29-6310E28A6747}"/>
              </a:ext>
            </a:extLst>
          </p:cNvPr>
          <p:cNvSpPr/>
          <p:nvPr/>
        </p:nvSpPr>
        <p:spPr>
          <a:xfrm>
            <a:off x="7683936" y="3502138"/>
            <a:ext cx="1735282" cy="264709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PE" sz="1400" b="1">
              <a:solidFill>
                <a:schemeClr val="bg1"/>
              </a:solidFill>
            </a:endParaRPr>
          </a:p>
        </p:txBody>
      </p:sp>
      <p:pic>
        <p:nvPicPr>
          <p:cNvPr id="11" name="Picture 10" descr="Residuos - Iconos gratis de ecología y medio ambiente">
            <a:extLst>
              <a:ext uri="{FF2B5EF4-FFF2-40B4-BE49-F238E27FC236}">
                <a16:creationId xmlns:a16="http://schemas.microsoft.com/office/drawing/2014/main" id="{3FBCB2EC-BC77-B0C9-BF44-E659C200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473" y="253509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puestos - Iconos gratis de negocios y finanzas">
            <a:extLst>
              <a:ext uri="{FF2B5EF4-FFF2-40B4-BE49-F238E27FC236}">
                <a16:creationId xmlns:a16="http://schemas.microsoft.com/office/drawing/2014/main" id="{17CD5AA5-AB49-C37A-E6E5-19DAE0B4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11" y="253509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dondear rectángulo de esquina diagonal 87">
            <a:extLst>
              <a:ext uri="{FF2B5EF4-FFF2-40B4-BE49-F238E27FC236}">
                <a16:creationId xmlns:a16="http://schemas.microsoft.com/office/drawing/2014/main" id="{C3D92670-00E6-3212-6FDA-4849C0BD02ED}"/>
              </a:ext>
            </a:extLst>
          </p:cNvPr>
          <p:cNvSpPr/>
          <p:nvPr/>
        </p:nvSpPr>
        <p:spPr>
          <a:xfrm>
            <a:off x="9856420" y="3492733"/>
            <a:ext cx="1735282" cy="274114"/>
          </a:xfrm>
          <a:prstGeom prst="round2DiagRect">
            <a:avLst/>
          </a:prstGeom>
          <a:solidFill>
            <a:srgbClr val="3F8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PE" sz="1400" b="1">
              <a:solidFill>
                <a:schemeClr val="bg1"/>
              </a:solidFill>
            </a:endParaRPr>
          </a:p>
        </p:txBody>
      </p:sp>
      <p:pic>
        <p:nvPicPr>
          <p:cNvPr id="14" name="Picture 14" descr="Agua - Iconos gratis de asistencia sanitaria y médica">
            <a:extLst>
              <a:ext uri="{FF2B5EF4-FFF2-40B4-BE49-F238E27FC236}">
                <a16:creationId xmlns:a16="http://schemas.microsoft.com/office/drawing/2014/main" id="{06B092E7-202B-3240-8A69-DDC28166B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682" y="253509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5DD9DAA3-DB07-975C-1986-24C77BA6BEE6}"/>
              </a:ext>
            </a:extLst>
          </p:cNvPr>
          <p:cNvSpPr/>
          <p:nvPr/>
        </p:nvSpPr>
        <p:spPr>
          <a:xfrm>
            <a:off x="4153540" y="3088503"/>
            <a:ext cx="468000" cy="468000"/>
          </a:xfrm>
          <a:prstGeom prst="ellipse">
            <a:avLst/>
          </a:prstGeom>
          <a:solidFill>
            <a:srgbClr val="E2A14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B01C78D9-5DB3-5D29-EECE-C93C292AAE84}"/>
              </a:ext>
            </a:extLst>
          </p:cNvPr>
          <p:cNvSpPr/>
          <p:nvPr/>
        </p:nvSpPr>
        <p:spPr>
          <a:xfrm>
            <a:off x="6247820" y="3138483"/>
            <a:ext cx="468000" cy="468000"/>
          </a:xfrm>
          <a:prstGeom prst="ellipse">
            <a:avLst/>
          </a:prstGeom>
          <a:solidFill>
            <a:srgbClr val="E3061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E1D7886-6FBA-60F2-E29B-58DAEF2D53F4}"/>
              </a:ext>
            </a:extLst>
          </p:cNvPr>
          <p:cNvSpPr/>
          <p:nvPr/>
        </p:nvSpPr>
        <p:spPr>
          <a:xfrm>
            <a:off x="8317577" y="3088503"/>
            <a:ext cx="468000" cy="468000"/>
          </a:xfrm>
          <a:prstGeom prst="ellipse">
            <a:avLst/>
          </a:prstGeom>
          <a:solidFill>
            <a:srgbClr val="41B7A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E990681E-C4DC-6F1C-EB25-B8C17E8E1850}"/>
              </a:ext>
            </a:extLst>
          </p:cNvPr>
          <p:cNvSpPr/>
          <p:nvPr/>
        </p:nvSpPr>
        <p:spPr>
          <a:xfrm>
            <a:off x="10537271" y="3022286"/>
            <a:ext cx="468000" cy="468000"/>
          </a:xfrm>
          <a:prstGeom prst="ellipse">
            <a:avLst/>
          </a:prstGeom>
          <a:solidFill>
            <a:srgbClr val="3F86C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3A9674DA-AE28-C432-7C9C-17894604D0C9}"/>
              </a:ext>
            </a:extLst>
          </p:cNvPr>
          <p:cNvCxnSpPr>
            <a:cxnSpLocks/>
          </p:cNvCxnSpPr>
          <p:nvPr/>
        </p:nvCxnSpPr>
        <p:spPr>
          <a:xfrm>
            <a:off x="3115966" y="2021305"/>
            <a:ext cx="0" cy="4058710"/>
          </a:xfrm>
          <a:prstGeom prst="line">
            <a:avLst/>
          </a:prstGeom>
          <a:ln w="19050">
            <a:solidFill>
              <a:srgbClr val="E2A1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dondear rectángulo de esquina diagonal 64">
            <a:extLst>
              <a:ext uri="{FF2B5EF4-FFF2-40B4-BE49-F238E27FC236}">
                <a16:creationId xmlns:a16="http://schemas.microsoft.com/office/drawing/2014/main" id="{924118BD-C369-CE37-D97B-6A3E4786EBD9}"/>
              </a:ext>
            </a:extLst>
          </p:cNvPr>
          <p:cNvSpPr/>
          <p:nvPr/>
        </p:nvSpPr>
        <p:spPr>
          <a:xfrm>
            <a:off x="857232" y="3532878"/>
            <a:ext cx="1735282" cy="233969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56536B98-6C8D-73B9-5EF4-F54BFF2D33D0}"/>
              </a:ext>
            </a:extLst>
          </p:cNvPr>
          <p:cNvSpPr/>
          <p:nvPr/>
        </p:nvSpPr>
        <p:spPr>
          <a:xfrm>
            <a:off x="1485332" y="3126896"/>
            <a:ext cx="468000" cy="468000"/>
          </a:xfrm>
          <a:prstGeom prst="ellipse">
            <a:avLst/>
          </a:prstGeom>
          <a:solidFill>
            <a:srgbClr val="E3061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5" name="Picture 12" descr="Impuestos - Iconos gratis de negocios y finanzas">
            <a:extLst>
              <a:ext uri="{FF2B5EF4-FFF2-40B4-BE49-F238E27FC236}">
                <a16:creationId xmlns:a16="http://schemas.microsoft.com/office/drawing/2014/main" id="{A7DA39B6-2EB1-1CF6-6D85-DB0ADE73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00" y="253509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16EF711E-7A95-AF92-8FB6-719BAF11EE89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Bebé - Iconos gratis de niño y bebé">
            <a:extLst>
              <a:ext uri="{FF2B5EF4-FFF2-40B4-BE49-F238E27FC236}">
                <a16:creationId xmlns:a16="http://schemas.microsoft.com/office/drawing/2014/main" id="{366F26A8-FA75-BAF1-CB64-28A5E176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70" y="253509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8F370AB-D663-B6F2-4DD4-41193DE491B8}"/>
              </a:ext>
            </a:extLst>
          </p:cNvPr>
          <p:cNvSpPr/>
          <p:nvPr/>
        </p:nvSpPr>
        <p:spPr>
          <a:xfrm rot="5400000">
            <a:off x="1778158" y="1490074"/>
            <a:ext cx="306639" cy="1735285"/>
          </a:xfrm>
          <a:prstGeom prst="roundRect">
            <a:avLst/>
          </a:prstGeom>
          <a:solidFill>
            <a:srgbClr val="004A95"/>
          </a:solidFill>
          <a:ln>
            <a:solidFill>
              <a:srgbClr val="004A9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>
                <a:solidFill>
                  <a:schemeClr val="bg1"/>
                </a:solidFill>
              </a:rPr>
              <a:t>Tramo I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55E4491-A915-261D-FDE0-C579FA13668A}"/>
              </a:ext>
            </a:extLst>
          </p:cNvPr>
          <p:cNvSpPr/>
          <p:nvPr/>
        </p:nvSpPr>
        <p:spPr>
          <a:xfrm rot="5400000">
            <a:off x="7403691" y="-1676977"/>
            <a:ext cx="274113" cy="8101908"/>
          </a:xfrm>
          <a:prstGeom prst="roundRect">
            <a:avLst/>
          </a:prstGeom>
          <a:solidFill>
            <a:srgbClr val="004A95"/>
          </a:solidFill>
          <a:ln>
            <a:solidFill>
              <a:srgbClr val="004A9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>
                <a:solidFill>
                  <a:schemeClr val="bg1"/>
                </a:solidFill>
              </a:rPr>
              <a:t>Tramo II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B777C5-7E1E-EEA2-4F4F-C2F564571931}"/>
              </a:ext>
            </a:extLst>
          </p:cNvPr>
          <p:cNvSpPr/>
          <p:nvPr/>
        </p:nvSpPr>
        <p:spPr>
          <a:xfrm>
            <a:off x="867844" y="1050080"/>
            <a:ext cx="10572750" cy="5967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" tIns="60960" rIns="24000" bIns="60960" rtlCol="0" anchor="ctr"/>
          <a:lstStyle/>
          <a:p>
            <a:pPr algn="ctr">
              <a:defRPr/>
            </a:pPr>
            <a:r>
              <a:rPr lang="es-ES" sz="1300">
                <a:solidFill>
                  <a:srgbClr val="000000"/>
                </a:solidFill>
                <a:latin typeface="Arial"/>
                <a:cs typeface="Arial"/>
              </a:rPr>
              <a:t>Para el Tramo I se cuenta con 02 indicadores con metas a junio de 2023, para el Tramo II se cuenta con 09 indicadores, con metas a diciembre 2023, los cortes para la medición se encuentran establecidos para cada compromiso.</a:t>
            </a: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" name="Redondear rectángulo de esquina diagonal 64">
            <a:extLst>
              <a:ext uri="{FF2B5EF4-FFF2-40B4-BE49-F238E27FC236}">
                <a16:creationId xmlns:a16="http://schemas.microsoft.com/office/drawing/2014/main" id="{00514E57-4C57-D3D2-5F20-6AF26E5C6E8B}"/>
              </a:ext>
            </a:extLst>
          </p:cNvPr>
          <p:cNvSpPr/>
          <p:nvPr/>
        </p:nvSpPr>
        <p:spPr>
          <a:xfrm>
            <a:off x="859526" y="3987472"/>
            <a:ext cx="792000" cy="792000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dondear rectángulo de esquina diagonal 64">
            <a:extLst>
              <a:ext uri="{FF2B5EF4-FFF2-40B4-BE49-F238E27FC236}">
                <a16:creationId xmlns:a16="http://schemas.microsoft.com/office/drawing/2014/main" id="{AEBA61A4-15A7-B5C9-54A6-E9AC4F263F9D}"/>
              </a:ext>
            </a:extLst>
          </p:cNvPr>
          <p:cNvSpPr/>
          <p:nvPr/>
        </p:nvSpPr>
        <p:spPr>
          <a:xfrm>
            <a:off x="1800116" y="3987472"/>
            <a:ext cx="792000" cy="792000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</a:t>
            </a:r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dondear rectángulo de esquina diagonal 64">
            <a:extLst>
              <a:ext uri="{FF2B5EF4-FFF2-40B4-BE49-F238E27FC236}">
                <a16:creationId xmlns:a16="http://schemas.microsoft.com/office/drawing/2014/main" id="{E4991654-2930-B808-1EEE-EF407071AE98}"/>
              </a:ext>
            </a:extLst>
          </p:cNvPr>
          <p:cNvSpPr/>
          <p:nvPr/>
        </p:nvSpPr>
        <p:spPr>
          <a:xfrm>
            <a:off x="5568986" y="3987472"/>
            <a:ext cx="792000" cy="792000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dondear rectángulo de esquina diagonal 64">
            <a:extLst>
              <a:ext uri="{FF2B5EF4-FFF2-40B4-BE49-F238E27FC236}">
                <a16:creationId xmlns:a16="http://schemas.microsoft.com/office/drawing/2014/main" id="{FDFC1DAD-CE8D-2E32-183E-6BB7A40C7180}"/>
              </a:ext>
            </a:extLst>
          </p:cNvPr>
          <p:cNvSpPr/>
          <p:nvPr/>
        </p:nvSpPr>
        <p:spPr>
          <a:xfrm>
            <a:off x="6509576" y="3987472"/>
            <a:ext cx="792000" cy="792000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</a:t>
            </a:r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dondear rectángulo de esquina diagonal 64">
            <a:extLst>
              <a:ext uri="{FF2B5EF4-FFF2-40B4-BE49-F238E27FC236}">
                <a16:creationId xmlns:a16="http://schemas.microsoft.com/office/drawing/2014/main" id="{75A9AF74-5104-F90F-6C42-BD8331DFFC9C}"/>
              </a:ext>
            </a:extLst>
          </p:cNvPr>
          <p:cNvSpPr/>
          <p:nvPr/>
        </p:nvSpPr>
        <p:spPr>
          <a:xfrm>
            <a:off x="7701097" y="3987472"/>
            <a:ext cx="540000" cy="792000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</a:t>
            </a:r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dondear rectángulo de esquina diagonal 64">
            <a:extLst>
              <a:ext uri="{FF2B5EF4-FFF2-40B4-BE49-F238E27FC236}">
                <a16:creationId xmlns:a16="http://schemas.microsoft.com/office/drawing/2014/main" id="{364560C7-AAD3-1ADB-056B-729DFC2D1D7F}"/>
              </a:ext>
            </a:extLst>
          </p:cNvPr>
          <p:cNvSpPr/>
          <p:nvPr/>
        </p:nvSpPr>
        <p:spPr>
          <a:xfrm>
            <a:off x="8280729" y="3987472"/>
            <a:ext cx="540000" cy="792000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</a:t>
            </a:r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dondear rectángulo de esquina diagonal 64">
            <a:extLst>
              <a:ext uri="{FF2B5EF4-FFF2-40B4-BE49-F238E27FC236}">
                <a16:creationId xmlns:a16="http://schemas.microsoft.com/office/drawing/2014/main" id="{F5ABB0D6-D731-A503-F1CB-C45074E7471A}"/>
              </a:ext>
            </a:extLst>
          </p:cNvPr>
          <p:cNvSpPr/>
          <p:nvPr/>
        </p:nvSpPr>
        <p:spPr>
          <a:xfrm>
            <a:off x="8854246" y="3987472"/>
            <a:ext cx="540000" cy="792000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</a:t>
            </a:r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dondear rectángulo de esquina diagonal 64">
            <a:extLst>
              <a:ext uri="{FF2B5EF4-FFF2-40B4-BE49-F238E27FC236}">
                <a16:creationId xmlns:a16="http://schemas.microsoft.com/office/drawing/2014/main" id="{31032E98-A3B5-4547-C122-051BF0DC630F}"/>
              </a:ext>
            </a:extLst>
          </p:cNvPr>
          <p:cNvSpPr/>
          <p:nvPr/>
        </p:nvSpPr>
        <p:spPr>
          <a:xfrm>
            <a:off x="9890593" y="3987472"/>
            <a:ext cx="540000" cy="792000"/>
          </a:xfrm>
          <a:prstGeom prst="round2DiagRect">
            <a:avLst/>
          </a:prstGeom>
          <a:solidFill>
            <a:srgbClr val="3F86C6"/>
          </a:solidFill>
          <a:ln>
            <a:solidFill>
              <a:srgbClr val="3F8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4.1+4CP*</a:t>
            </a:r>
            <a:endParaRPr lang="es-PE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dondear rectángulo de esquina diagonal 64">
            <a:extLst>
              <a:ext uri="{FF2B5EF4-FFF2-40B4-BE49-F238E27FC236}">
                <a16:creationId xmlns:a16="http://schemas.microsoft.com/office/drawing/2014/main" id="{C1A31814-041E-9F74-5A6F-8B4516CB23E8}"/>
              </a:ext>
            </a:extLst>
          </p:cNvPr>
          <p:cNvSpPr/>
          <p:nvPr/>
        </p:nvSpPr>
        <p:spPr>
          <a:xfrm>
            <a:off x="10470225" y="3987472"/>
            <a:ext cx="540000" cy="792000"/>
          </a:xfrm>
          <a:prstGeom prst="round2DiagRect">
            <a:avLst/>
          </a:prstGeom>
          <a:solidFill>
            <a:srgbClr val="3F86C6"/>
          </a:solidFill>
          <a:ln>
            <a:solidFill>
              <a:srgbClr val="3F8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+ 1CP*</a:t>
            </a:r>
            <a:endParaRPr lang="es-PE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dondear rectángulo de esquina diagonal 64">
            <a:extLst>
              <a:ext uri="{FF2B5EF4-FFF2-40B4-BE49-F238E27FC236}">
                <a16:creationId xmlns:a16="http://schemas.microsoft.com/office/drawing/2014/main" id="{97F29FE3-25C6-2DA5-D881-E1129AAF5491}"/>
              </a:ext>
            </a:extLst>
          </p:cNvPr>
          <p:cNvSpPr/>
          <p:nvPr/>
        </p:nvSpPr>
        <p:spPr>
          <a:xfrm>
            <a:off x="11043742" y="3987472"/>
            <a:ext cx="540000" cy="792000"/>
          </a:xfrm>
          <a:prstGeom prst="round2DiagRect">
            <a:avLst/>
          </a:prstGeom>
          <a:solidFill>
            <a:srgbClr val="3F86C6"/>
          </a:solidFill>
          <a:ln>
            <a:solidFill>
              <a:srgbClr val="3F8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 + 2CP*</a:t>
            </a:r>
            <a:endParaRPr lang="es-PE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dondear rectángulo de esquina diagonal 64">
            <a:extLst>
              <a:ext uri="{FF2B5EF4-FFF2-40B4-BE49-F238E27FC236}">
                <a16:creationId xmlns:a16="http://schemas.microsoft.com/office/drawing/2014/main" id="{FFEF91FE-81A4-183C-F618-D447F1C5286C}"/>
              </a:ext>
            </a:extLst>
          </p:cNvPr>
          <p:cNvSpPr/>
          <p:nvPr/>
        </p:nvSpPr>
        <p:spPr>
          <a:xfrm>
            <a:off x="3520142" y="3987472"/>
            <a:ext cx="1704938" cy="770427"/>
          </a:xfrm>
          <a:prstGeom prst="round2DiagRect">
            <a:avLst/>
          </a:prstGeom>
          <a:solidFill>
            <a:srgbClr val="E2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B996F42-9DAA-6801-F1FB-EF5DF60D433E}"/>
              </a:ext>
            </a:extLst>
          </p:cNvPr>
          <p:cNvSpPr txBox="1"/>
          <p:nvPr/>
        </p:nvSpPr>
        <p:spPr>
          <a:xfrm>
            <a:off x="9902867" y="4972528"/>
            <a:ext cx="16830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* Condiciones previas</a:t>
            </a:r>
          </a:p>
        </p:txBody>
      </p:sp>
    </p:spTree>
    <p:extLst>
      <p:ext uri="{BB962C8B-B14F-4D97-AF65-F5344CB8AC3E}">
        <p14:creationId xmlns:p14="http://schemas.microsoft.com/office/powerpoint/2010/main" val="1812283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264E369-F8B3-0CDB-F581-8AC35706454A}"/>
              </a:ext>
            </a:extLst>
          </p:cNvPr>
          <p:cNvSpPr/>
          <p:nvPr/>
        </p:nvSpPr>
        <p:spPr>
          <a:xfrm>
            <a:off x="2279869" y="1550932"/>
            <a:ext cx="2565676" cy="662613"/>
          </a:xfrm>
          <a:prstGeom prst="roundRect">
            <a:avLst/>
          </a:prstGeom>
          <a:solidFill>
            <a:srgbClr val="E2A14D"/>
          </a:solidFill>
          <a:ln>
            <a:solidFill>
              <a:srgbClr val="E2A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1.1</a:t>
            </a:r>
            <a:endParaRPr lang="es-PE" sz="1600">
              <a:solidFill>
                <a:schemeClr val="bg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DC4C073-D034-4823-26A9-E1D086A87493}"/>
              </a:ext>
            </a:extLst>
          </p:cNvPr>
          <p:cNvSpPr/>
          <p:nvPr/>
        </p:nvSpPr>
        <p:spPr>
          <a:xfrm>
            <a:off x="2279869" y="1559674"/>
            <a:ext cx="8033077" cy="662613"/>
          </a:xfrm>
          <a:prstGeom prst="roundRect">
            <a:avLst/>
          </a:prstGeom>
          <a:noFill/>
          <a:ln>
            <a:solidFill>
              <a:srgbClr val="E2A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94F394E-7F9F-C12E-711D-60967ABF080F}"/>
              </a:ext>
            </a:extLst>
          </p:cNvPr>
          <p:cNvSpPr txBox="1"/>
          <p:nvPr/>
        </p:nvSpPr>
        <p:spPr>
          <a:xfrm>
            <a:off x="4954524" y="1605589"/>
            <a:ext cx="5239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s-PE" sz="1200" b="1" dirty="0">
                <a:latin typeface="Arial" panose="020B0604020202020204" pitchFamily="34" charset="0"/>
                <a:cs typeface="Arial" panose="020B0604020202020204" pitchFamily="34" charset="0"/>
              </a:rPr>
              <a:t>de niñas y niños de 3 a 5 meses de edad que reciben visitas domiciliarias para la prevención de la anemia, salud y cuidado infantil</a:t>
            </a:r>
            <a:endParaRPr lang="es-PE" sz="1200" dirty="0"/>
          </a:p>
        </p:txBody>
      </p:sp>
      <p:sp>
        <p:nvSpPr>
          <p:cNvPr id="10" name="Rectángulo: esquinas diagonales redondeadas 9">
            <a:extLst>
              <a:ext uri="{FF2B5EF4-FFF2-40B4-BE49-F238E27FC236}">
                <a16:creationId xmlns:a16="http://schemas.microsoft.com/office/drawing/2014/main" id="{4E6BBC37-583A-A70C-AA5D-61E406C86276}"/>
              </a:ext>
            </a:extLst>
          </p:cNvPr>
          <p:cNvSpPr/>
          <p:nvPr/>
        </p:nvSpPr>
        <p:spPr>
          <a:xfrm>
            <a:off x="2279869" y="2330714"/>
            <a:ext cx="8033077" cy="1453896"/>
          </a:xfrm>
          <a:prstGeom prst="round2DiagRect">
            <a:avLst/>
          </a:prstGeom>
          <a:noFill/>
          <a:ln>
            <a:solidFill>
              <a:srgbClr val="E2A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: esquinas diagonales redondeadas 10">
            <a:extLst>
              <a:ext uri="{FF2B5EF4-FFF2-40B4-BE49-F238E27FC236}">
                <a16:creationId xmlns:a16="http://schemas.microsoft.com/office/drawing/2014/main" id="{95CE1866-5405-058C-421D-AFF247561992}"/>
              </a:ext>
            </a:extLst>
          </p:cNvPr>
          <p:cNvSpPr/>
          <p:nvPr/>
        </p:nvSpPr>
        <p:spPr>
          <a:xfrm>
            <a:off x="2279869" y="4034545"/>
            <a:ext cx="8033077" cy="1579197"/>
          </a:xfrm>
          <a:prstGeom prst="round2DiagRect">
            <a:avLst/>
          </a:prstGeom>
          <a:noFill/>
          <a:ln w="12700">
            <a:solidFill>
              <a:srgbClr val="E2A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11DA605-CD16-37C4-CAB2-79B1AFB235FC}"/>
              </a:ext>
            </a:extLst>
          </p:cNvPr>
          <p:cNvSpPr txBox="1"/>
          <p:nvPr/>
        </p:nvSpPr>
        <p:spPr>
          <a:xfrm>
            <a:off x="2566906" y="4503484"/>
            <a:ext cx="1991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Municipalidades tipo </a:t>
            </a:r>
          </a:p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C, D y G priorizadas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4900FA9-2BBF-AD26-A0DD-B6357F41F550}"/>
              </a:ext>
            </a:extLst>
          </p:cNvPr>
          <p:cNvSpPr txBox="1"/>
          <p:nvPr/>
        </p:nvSpPr>
        <p:spPr>
          <a:xfrm>
            <a:off x="7500832" y="4372864"/>
            <a:ext cx="2586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cortes mensuales de julio a diciembre de 2023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22403AE-4DF7-036E-9B30-6C2310D8CB94}"/>
              </a:ext>
            </a:extLst>
          </p:cNvPr>
          <p:cNvSpPr/>
          <p:nvPr/>
        </p:nvSpPr>
        <p:spPr>
          <a:xfrm>
            <a:off x="2648775" y="4207549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Beneficiarias</a:t>
            </a:r>
            <a:endParaRPr lang="es-PE" sz="1200" u="sng">
              <a:solidFill>
                <a:schemeClr val="tx1"/>
              </a:solidFill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904321CC-4D22-C916-770A-038E4F5FBA79}"/>
              </a:ext>
            </a:extLst>
          </p:cNvPr>
          <p:cNvSpPr/>
          <p:nvPr/>
        </p:nvSpPr>
        <p:spPr>
          <a:xfrm>
            <a:off x="7869738" y="4153009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de medición</a:t>
            </a:r>
            <a:endParaRPr lang="es-PE" sz="1200" u="sng">
              <a:solidFill>
                <a:schemeClr val="tx1"/>
              </a:solidFill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4EF380C-B2BA-0C24-F777-C8204A7071A6}"/>
              </a:ext>
            </a:extLst>
          </p:cNvPr>
          <p:cNvSpPr/>
          <p:nvPr/>
        </p:nvSpPr>
        <p:spPr>
          <a:xfrm>
            <a:off x="4995332" y="4658312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de verificación</a:t>
            </a:r>
            <a:endParaRPr lang="es-PE" sz="1200" u="sng">
              <a:solidFill>
                <a:schemeClr val="tx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FF90DAC-1180-DA19-4290-DF59F9989A95}"/>
              </a:ext>
            </a:extLst>
          </p:cNvPr>
          <p:cNvSpPr txBox="1"/>
          <p:nvPr/>
        </p:nvSpPr>
        <p:spPr>
          <a:xfrm>
            <a:off x="2366772" y="4828506"/>
            <a:ext cx="735177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 de Visitas Domiciliarias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Padrón Nominal de niñas y niños menores de 06 años de edad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Salud Asistencial del Ministerio de Salud (HIS MINSA)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Nacional de Defunciones (SINADEF)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5A9AB03-5CCD-457F-86DF-60357117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29" y="4189938"/>
            <a:ext cx="235470" cy="235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12B4789-9AC8-FCF6-9F24-554DE3CB0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745" y="4153300"/>
            <a:ext cx="275800" cy="235470"/>
          </a:xfrm>
          <a:prstGeom prst="rect">
            <a:avLst/>
          </a:prstGeom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A30C061-E4C0-6762-A047-A8A1B4CF4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147" y="4654643"/>
            <a:ext cx="275106" cy="211186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8B6307EC-814E-74BE-C428-835C36D4BDB9}"/>
                  </a:ext>
                </a:extLst>
              </p:cNvPr>
              <p:cNvSpPr txBox="1"/>
              <p:nvPr/>
            </p:nvSpPr>
            <p:spPr>
              <a:xfrm>
                <a:off x="2990088" y="2431287"/>
                <a:ext cx="6135624" cy="409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1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1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𝑁𝑉𝐷𝑂𝐶</m:t>
                          </m:r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𝑁𝑉𝐷𝑛</m:t>
                          </m:r>
                        </m:num>
                        <m:den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𝑁𝑃𝑁</m:t>
                          </m:r>
                        </m:den>
                      </m:f>
                      <m:r>
                        <a:rPr lang="es-PE" sz="11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PE" sz="11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s-ES" sz="1100" i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8B6307EC-814E-74BE-C428-835C36D4B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088" y="2431287"/>
                <a:ext cx="6135624" cy="4092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>
            <a:extLst>
              <a:ext uri="{FF2B5EF4-FFF2-40B4-BE49-F238E27FC236}">
                <a16:creationId xmlns:a16="http://schemas.microsoft.com/office/drawing/2014/main" id="{079BCF79-CD0E-709B-C43E-1AF1F77338A3}"/>
              </a:ext>
            </a:extLst>
          </p:cNvPr>
          <p:cNvSpPr txBox="1"/>
          <p:nvPr/>
        </p:nvSpPr>
        <p:spPr>
          <a:xfrm>
            <a:off x="2648775" y="2858113"/>
            <a:ext cx="7472108" cy="892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s-PE" sz="1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NVDOC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PE" sz="1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N°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niñas y niños con “Visitas Domiciliarias oportunas y consecutivas”.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s-PE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NVDn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PE" sz="1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N°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niñas y niños con Visita </a:t>
            </a:r>
            <a:r>
              <a:rPr lang="es-PE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Domiciliaria negativa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s-PE" sz="1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NPN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PE" sz="1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N°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niñas y niños que cumplen de 90 a 179 días de edad asignados mensualmente, de 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julio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diciembre, en el Aplicativo de visitas domiciliarias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MINSA</a:t>
            </a:r>
            <a:endParaRPr lang="es-PE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03;p1">
            <a:extLst>
              <a:ext uri="{FF2B5EF4-FFF2-40B4-BE49-F238E27FC236}">
                <a16:creationId xmlns:a16="http://schemas.microsoft.com/office/drawing/2014/main" id="{EF51C26A-6325-F3AB-3780-ACAA2B1D59DC}"/>
              </a:ext>
            </a:extLst>
          </p:cNvPr>
          <p:cNvSpPr txBox="1"/>
          <p:nvPr/>
        </p:nvSpPr>
        <p:spPr>
          <a:xfrm>
            <a:off x="3262195" y="252520"/>
            <a:ext cx="6600825" cy="66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Mejora del estado nutricional y de salud de las niñas y niños de 3 a 12 meses</a:t>
            </a:r>
          </a:p>
        </p:txBody>
      </p:sp>
      <p:pic>
        <p:nvPicPr>
          <p:cNvPr id="25" name="Picture 4" descr="MINSA - Carné Vacunación">
            <a:extLst>
              <a:ext uri="{FF2B5EF4-FFF2-40B4-BE49-F238E27FC236}">
                <a16:creationId xmlns:a16="http://schemas.microsoft.com/office/drawing/2014/main" id="{72AB52F8-7440-037A-F033-52FBA427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648" y="377048"/>
            <a:ext cx="1735281" cy="3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3424ADC4-D863-804B-FEF1-B394F813BFD5}"/>
              </a:ext>
            </a:extLst>
          </p:cNvPr>
          <p:cNvSpPr txBox="1"/>
          <p:nvPr/>
        </p:nvSpPr>
        <p:spPr>
          <a:xfrm>
            <a:off x="1214619" y="461517"/>
            <a:ext cx="190470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18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Compromiso 1: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0A8EA947-CA95-8192-FC85-52AD2CC8C2B9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Bebé - Iconos gratis de niño y bebé">
            <a:extLst>
              <a:ext uri="{FF2B5EF4-FFF2-40B4-BE49-F238E27FC236}">
                <a16:creationId xmlns:a16="http://schemas.microsoft.com/office/drawing/2014/main" id="{7167CD5C-EA0E-BF6D-076F-B1193EFB9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07" y="231409"/>
            <a:ext cx="662612" cy="66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865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F1688109-257B-2F31-37ED-9EC57F2E8B48}"/>
              </a:ext>
            </a:extLst>
          </p:cNvPr>
          <p:cNvSpPr/>
          <p:nvPr/>
        </p:nvSpPr>
        <p:spPr>
          <a:xfrm>
            <a:off x="1191239" y="1556014"/>
            <a:ext cx="1387024" cy="470722"/>
          </a:xfrm>
          <a:prstGeom prst="round2Diag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2.1</a:t>
            </a:r>
            <a:endParaRPr lang="es-PE" sz="1400">
              <a:solidFill>
                <a:schemeClr val="bg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36F5EFB-5761-F36A-EC01-5D1B33E4BD51}"/>
              </a:ext>
            </a:extLst>
          </p:cNvPr>
          <p:cNvSpPr/>
          <p:nvPr/>
        </p:nvSpPr>
        <p:spPr>
          <a:xfrm>
            <a:off x="1191239" y="1562065"/>
            <a:ext cx="1387024" cy="16478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3A8FAE-0FEB-E088-725E-BED18AB4A612}"/>
              </a:ext>
            </a:extLst>
          </p:cNvPr>
          <p:cNvSpPr txBox="1"/>
          <p:nvPr/>
        </p:nvSpPr>
        <p:spPr>
          <a:xfrm>
            <a:off x="1227816" y="2191763"/>
            <a:ext cx="13937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50" b="1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efectividad de recaudación del Impuesto Predial (IP) corriente</a:t>
            </a:r>
            <a:endParaRPr lang="es-PE" sz="1050"/>
          </a:p>
        </p:txBody>
      </p:sp>
      <p:sp>
        <p:nvSpPr>
          <p:cNvPr id="10" name="Rectángulo: esquinas diagonales redondeadas 9">
            <a:extLst>
              <a:ext uri="{FF2B5EF4-FFF2-40B4-BE49-F238E27FC236}">
                <a16:creationId xmlns:a16="http://schemas.microsoft.com/office/drawing/2014/main" id="{3978ECD8-E208-DEBA-86D5-D4C4E49EF966}"/>
              </a:ext>
            </a:extLst>
          </p:cNvPr>
          <p:cNvSpPr/>
          <p:nvPr/>
        </p:nvSpPr>
        <p:spPr>
          <a:xfrm>
            <a:off x="2676046" y="1556014"/>
            <a:ext cx="4065275" cy="1653911"/>
          </a:xfrm>
          <a:prstGeom prst="round2Diag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: esquinas diagonales redondeadas 10">
            <a:extLst>
              <a:ext uri="{FF2B5EF4-FFF2-40B4-BE49-F238E27FC236}">
                <a16:creationId xmlns:a16="http://schemas.microsoft.com/office/drawing/2014/main" id="{A4637903-4286-FB2D-74F9-2DBC903788C4}"/>
              </a:ext>
            </a:extLst>
          </p:cNvPr>
          <p:cNvSpPr/>
          <p:nvPr/>
        </p:nvSpPr>
        <p:spPr>
          <a:xfrm>
            <a:off x="6909253" y="1556015"/>
            <a:ext cx="4463865" cy="1653912"/>
          </a:xfrm>
          <a:prstGeom prst="round2Diag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E95E19F-717B-DEBF-654A-8378A9827921}"/>
              </a:ext>
            </a:extLst>
          </p:cNvPr>
          <p:cNvSpPr txBox="1"/>
          <p:nvPr/>
        </p:nvSpPr>
        <p:spPr>
          <a:xfrm>
            <a:off x="7085308" y="1888970"/>
            <a:ext cx="1991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Municipalidades tipo </a:t>
            </a:r>
          </a:p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 y D priorizadas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48AC050-35AD-FF49-D5C2-3095996F6A09}"/>
              </a:ext>
            </a:extLst>
          </p:cNvPr>
          <p:cNvSpPr txBox="1"/>
          <p:nvPr/>
        </p:nvSpPr>
        <p:spPr>
          <a:xfrm>
            <a:off x="9206355" y="1888970"/>
            <a:ext cx="21863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dos tramos: al 30/06/2023 al 31/12/2023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C72A4FEC-04B1-95A1-D02F-8A0D6B843874}"/>
              </a:ext>
            </a:extLst>
          </p:cNvPr>
          <p:cNvSpPr/>
          <p:nvPr/>
        </p:nvSpPr>
        <p:spPr>
          <a:xfrm>
            <a:off x="6948191" y="1642159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Beneficiarias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46161BA-3E8F-37E2-1782-28B7072BA6A1}"/>
              </a:ext>
            </a:extLst>
          </p:cNvPr>
          <p:cNvSpPr/>
          <p:nvPr/>
        </p:nvSpPr>
        <p:spPr>
          <a:xfrm>
            <a:off x="9297931" y="1642159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de medición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86A4BED4-7C55-5223-0F32-7871737F63F8}"/>
              </a:ext>
            </a:extLst>
          </p:cNvPr>
          <p:cNvSpPr/>
          <p:nvPr/>
        </p:nvSpPr>
        <p:spPr>
          <a:xfrm>
            <a:off x="8093856" y="2362722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de verificación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8DCB9DA-A725-E1E5-6181-844325E04261}"/>
              </a:ext>
            </a:extLst>
          </p:cNvPr>
          <p:cNvSpPr txBox="1"/>
          <p:nvPr/>
        </p:nvSpPr>
        <p:spPr>
          <a:xfrm>
            <a:off x="7158487" y="2617784"/>
            <a:ext cx="40226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Integrado de Administración Financiera (SIAF)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Meta Predial (SISREPRE)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6D5544B-5980-D0F6-3EAC-7382FCF0A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01" y="1624548"/>
            <a:ext cx="235470" cy="235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AC6E4DE-8508-6455-AC06-484C314E7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938" y="1642450"/>
            <a:ext cx="275800" cy="235470"/>
          </a:xfrm>
          <a:prstGeom prst="rect">
            <a:avLst/>
          </a:prstGeom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EBE61C2-BE27-2E17-EB14-409986A8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1067" y="2349909"/>
            <a:ext cx="275106" cy="211186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7D42DE86-AB8D-0480-07AB-89C0AD9CE0B7}"/>
                  </a:ext>
                </a:extLst>
              </p:cNvPr>
              <p:cNvSpPr txBox="1"/>
              <p:nvPr/>
            </p:nvSpPr>
            <p:spPr>
              <a:xfrm>
                <a:off x="2686318" y="1713132"/>
                <a:ext cx="4054865" cy="385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000" i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𝑅𝑒𝑐𝑎𝑢𝑑𝑎𝑐𝑖</m:t>
                          </m:r>
                          <m:r>
                            <a:rPr lang="es-PE" sz="1000" i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PE" sz="1000" i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2023 </m:t>
                          </m:r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PE" sz="1000" i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𝐼𝑃</m:t>
                          </m:r>
                          <m:r>
                            <a:rPr lang="es-PE" sz="1000" i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𝑐𝑜𝑟𝑟𝑖𝑒𝑛𝑡𝑒</m:t>
                          </m:r>
                        </m:num>
                        <m:den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𝐸𝑚𝑖𝑠𝑖</m:t>
                          </m:r>
                          <m:r>
                            <a:rPr lang="es-PE" sz="1000" i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PE" sz="1000" i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𝑖𝑛𝑖𝑐𝑖𝑎𝑙</m:t>
                          </m:r>
                          <m:r>
                            <a:rPr lang="es-PE" sz="1000" i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PE" sz="1000" i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𝐼𝑃</m:t>
                          </m:r>
                          <m:r>
                            <a:rPr lang="es-PE" sz="1000" i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2023</m:t>
                          </m:r>
                        </m:den>
                      </m:f>
                    </m:oMath>
                  </m:oMathPara>
                </a14:m>
                <a:endParaRPr lang="es-PE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7D42DE86-AB8D-0480-07AB-89C0AD9CE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318" y="1713132"/>
                <a:ext cx="4054865" cy="3853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>
            <a:extLst>
              <a:ext uri="{FF2B5EF4-FFF2-40B4-BE49-F238E27FC236}">
                <a16:creationId xmlns:a16="http://schemas.microsoft.com/office/drawing/2014/main" id="{F3A0A334-2597-7114-835D-292C353E4E85}"/>
              </a:ext>
            </a:extLst>
          </p:cNvPr>
          <p:cNvSpPr txBox="1"/>
          <p:nvPr/>
        </p:nvSpPr>
        <p:spPr>
          <a:xfrm>
            <a:off x="2686318" y="2184337"/>
            <a:ext cx="4069052" cy="9164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9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Recaudación 2023 de IP corriente</a:t>
            </a:r>
            <a:r>
              <a:rPr lang="es-PE" sz="9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: Monto de recaudación realizada en el año 2023 de IP del año corriente, registrado en el SIAF en el clasificador 1.1.2.1.11</a:t>
            </a:r>
            <a:endParaRPr lang="es-PE" sz="900" i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r>
              <a:rPr lang="es-PE" sz="9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Emisión inicial de IP 2023</a:t>
            </a:r>
            <a:r>
              <a:rPr lang="es-PE" sz="9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: Monto de emisión inicial de IP del año 2023, consignado en la Resolución de Alcaldía (RA) cargada en el SISMEPRE</a:t>
            </a:r>
          </a:p>
        </p:txBody>
      </p:sp>
      <p:sp>
        <p:nvSpPr>
          <p:cNvPr id="23" name="Rectángulo: esquinas diagonales redondeadas 22">
            <a:extLst>
              <a:ext uri="{FF2B5EF4-FFF2-40B4-BE49-F238E27FC236}">
                <a16:creationId xmlns:a16="http://schemas.microsoft.com/office/drawing/2014/main" id="{5B1B650A-31A9-0DB8-1FC5-EA203A31B4BF}"/>
              </a:ext>
            </a:extLst>
          </p:cNvPr>
          <p:cNvSpPr/>
          <p:nvPr/>
        </p:nvSpPr>
        <p:spPr>
          <a:xfrm>
            <a:off x="1191101" y="3544072"/>
            <a:ext cx="1387024" cy="470722"/>
          </a:xfrm>
          <a:prstGeom prst="round2Diag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2.2</a:t>
            </a:r>
            <a:endParaRPr lang="es-PE" sz="1400">
              <a:solidFill>
                <a:schemeClr val="bg1"/>
              </a:solidFill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0BF8B75B-20D4-DC85-4D6E-9B065ECD7F1D}"/>
              </a:ext>
            </a:extLst>
          </p:cNvPr>
          <p:cNvSpPr/>
          <p:nvPr/>
        </p:nvSpPr>
        <p:spPr>
          <a:xfrm>
            <a:off x="1191101" y="3550122"/>
            <a:ext cx="1387024" cy="239253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057BFEA-00AD-5775-4466-B32236ABEE38}"/>
              </a:ext>
            </a:extLst>
          </p:cNvPr>
          <p:cNvSpPr txBox="1"/>
          <p:nvPr/>
        </p:nvSpPr>
        <p:spPr>
          <a:xfrm>
            <a:off x="1194081" y="4251187"/>
            <a:ext cx="139377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50" b="1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aumento de recaudación 2023 de Impuesto Predial (IP) respecto al año 2022</a:t>
            </a:r>
          </a:p>
        </p:txBody>
      </p:sp>
      <p:sp>
        <p:nvSpPr>
          <p:cNvPr id="26" name="Rectángulo: esquinas diagonales redondeadas 25">
            <a:extLst>
              <a:ext uri="{FF2B5EF4-FFF2-40B4-BE49-F238E27FC236}">
                <a16:creationId xmlns:a16="http://schemas.microsoft.com/office/drawing/2014/main" id="{76707770-AC23-079D-EC46-112D7D8C952D}"/>
              </a:ext>
            </a:extLst>
          </p:cNvPr>
          <p:cNvSpPr/>
          <p:nvPr/>
        </p:nvSpPr>
        <p:spPr>
          <a:xfrm>
            <a:off x="2685934" y="3554097"/>
            <a:ext cx="4065275" cy="2398590"/>
          </a:xfrm>
          <a:prstGeom prst="round2Diag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: esquinas diagonales redondeadas 26">
            <a:extLst>
              <a:ext uri="{FF2B5EF4-FFF2-40B4-BE49-F238E27FC236}">
                <a16:creationId xmlns:a16="http://schemas.microsoft.com/office/drawing/2014/main" id="{1D467311-F351-A127-12E9-ACCBAC5FA5A6}"/>
              </a:ext>
            </a:extLst>
          </p:cNvPr>
          <p:cNvSpPr/>
          <p:nvPr/>
        </p:nvSpPr>
        <p:spPr>
          <a:xfrm>
            <a:off x="6909115" y="3554098"/>
            <a:ext cx="4483917" cy="2398588"/>
          </a:xfrm>
          <a:prstGeom prst="round2Diag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5A96CC4-F09D-A7CE-C25B-97466744D506}"/>
              </a:ext>
            </a:extLst>
          </p:cNvPr>
          <p:cNvSpPr txBox="1"/>
          <p:nvPr/>
        </p:nvSpPr>
        <p:spPr>
          <a:xfrm>
            <a:off x="7085170" y="4003148"/>
            <a:ext cx="1991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Municipalidades tipo </a:t>
            </a:r>
          </a:p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priorizadas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7BCE732-27AF-133B-DD86-7E1379B1DE74}"/>
              </a:ext>
            </a:extLst>
          </p:cNvPr>
          <p:cNvSpPr txBox="1"/>
          <p:nvPr/>
        </p:nvSpPr>
        <p:spPr>
          <a:xfrm>
            <a:off x="9206217" y="4005044"/>
            <a:ext cx="21863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dos tramos: al 30/06/2023 al 31/12/2023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7B70FE7A-703D-6F23-438E-4527643C14AE}"/>
              </a:ext>
            </a:extLst>
          </p:cNvPr>
          <p:cNvSpPr/>
          <p:nvPr/>
        </p:nvSpPr>
        <p:spPr>
          <a:xfrm>
            <a:off x="6948053" y="3749089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Beneficiarias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2BB31735-316A-7053-C459-56D0DFE18980}"/>
              </a:ext>
            </a:extLst>
          </p:cNvPr>
          <p:cNvSpPr/>
          <p:nvPr/>
        </p:nvSpPr>
        <p:spPr>
          <a:xfrm>
            <a:off x="9297793" y="3749089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de medición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E9C1B236-C1F6-5BF6-2B82-1A529E04C210}"/>
              </a:ext>
            </a:extLst>
          </p:cNvPr>
          <p:cNvSpPr/>
          <p:nvPr/>
        </p:nvSpPr>
        <p:spPr>
          <a:xfrm>
            <a:off x="8093718" y="4634244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de verificación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EBD19B3-BCED-A108-2C5F-B56152CEBEF3}"/>
              </a:ext>
            </a:extLst>
          </p:cNvPr>
          <p:cNvSpPr txBox="1"/>
          <p:nvPr/>
        </p:nvSpPr>
        <p:spPr>
          <a:xfrm>
            <a:off x="7158349" y="4889306"/>
            <a:ext cx="40226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Integrado de Administración Financiera (SIAF)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Meta Predial (SISREPRE)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A292610C-5982-703A-3ADE-2D23D1352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763" y="3731478"/>
            <a:ext cx="235470" cy="235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280A2F0-38A0-AE55-3DDC-A6D3FED29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800" y="3749380"/>
            <a:ext cx="275800" cy="235470"/>
          </a:xfrm>
          <a:prstGeom prst="rect">
            <a:avLst/>
          </a:prstGeom>
          <a:ln>
            <a:noFill/>
          </a:ln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5CC7C041-3B1A-FE12-B352-027D32087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0929" y="4621431"/>
            <a:ext cx="275106" cy="211186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F44BDE69-A747-D5A4-AD16-1EB8A0C95F7B}"/>
                  </a:ext>
                </a:extLst>
              </p:cNvPr>
              <p:cNvSpPr txBox="1"/>
              <p:nvPr/>
            </p:nvSpPr>
            <p:spPr>
              <a:xfrm>
                <a:off x="2675908" y="3643282"/>
                <a:ext cx="4065276" cy="455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𝑅𝑒𝑐𝑎𝑢𝑑𝑎𝑐𝑖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2023 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𝑑𝑒𝑙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𝐼𝑃</m:t>
                              </m:r>
                            </m:num>
                            <m:den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𝑅𝑒𝑐𝑎𝑢𝑑𝑎𝑐𝑖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2022 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𝑑𝑒𝑙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PE" sz="1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𝐼𝑃</m:t>
                              </m:r>
                            </m:den>
                          </m:f>
                          <m:r>
                            <a:rPr lang="es-PE" sz="1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s-PE" sz="1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PE" sz="1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s-PE" sz="10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F44BDE69-A747-D5A4-AD16-1EB8A0C95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908" y="3643282"/>
                <a:ext cx="4065276" cy="4554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uadroTexto 37">
            <a:extLst>
              <a:ext uri="{FF2B5EF4-FFF2-40B4-BE49-F238E27FC236}">
                <a16:creationId xmlns:a16="http://schemas.microsoft.com/office/drawing/2014/main" id="{C317AE93-C6F1-8138-C9A2-FE6419D249EA}"/>
              </a:ext>
            </a:extLst>
          </p:cNvPr>
          <p:cNvSpPr txBox="1"/>
          <p:nvPr/>
        </p:nvSpPr>
        <p:spPr>
          <a:xfrm>
            <a:off x="2675908" y="4074927"/>
            <a:ext cx="4065275" cy="17522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1000" b="1" i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Recaudación 2023 del IP: </a:t>
            </a:r>
            <a:r>
              <a:rPr lang="es-PE" sz="1000" i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suma del monto de recaudación corriente registrado en el Clasificador de Ingresos 1.1.2.1.11, con el monto de recaudación de años anteriores registrado en el Clasificador de Ingresos 1.1.2.1.12</a:t>
            </a:r>
            <a:r>
              <a:rPr lang="es-PE" sz="1000" i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 panose="020B0604020202020204" pitchFamily="34" charset="0"/>
                <a:cs typeface="Arial"/>
              </a:rPr>
              <a:t> </a:t>
            </a:r>
            <a:endParaRPr lang="es-PE" sz="1000" i="1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1000" b="1" i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Recaudación 2022 del IP</a:t>
            </a:r>
            <a:r>
              <a:rPr lang="es-PE" sz="1000" i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: suma del monto de recaudación corriente registrado en el Clasificador de Ingresos 1.1.2.1.11, con el monto de recaudación de años anteriores registrado en el Clasificador de Ingresos 1.1.2.1.12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900" b="1" i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*Para el tramo I se mide un avance del aumento de la recaudación</a:t>
            </a:r>
            <a:endParaRPr lang="es-PE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7859415-1F9A-A7A2-0FEC-999D607AF101}"/>
              </a:ext>
            </a:extLst>
          </p:cNvPr>
          <p:cNvSpPr txBox="1"/>
          <p:nvPr/>
        </p:nvSpPr>
        <p:spPr>
          <a:xfrm>
            <a:off x="1227816" y="484059"/>
            <a:ext cx="190470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18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Compromiso 2:</a:t>
            </a:r>
          </a:p>
        </p:txBody>
      </p:sp>
      <p:sp>
        <p:nvSpPr>
          <p:cNvPr id="43" name="Google Shape;103;p1">
            <a:extLst>
              <a:ext uri="{FF2B5EF4-FFF2-40B4-BE49-F238E27FC236}">
                <a16:creationId xmlns:a16="http://schemas.microsoft.com/office/drawing/2014/main" id="{B192006A-1571-8621-3A8E-53FA3451C3EE}"/>
              </a:ext>
            </a:extLst>
          </p:cNvPr>
          <p:cNvSpPr txBox="1"/>
          <p:nvPr/>
        </p:nvSpPr>
        <p:spPr>
          <a:xfrm>
            <a:off x="3275392" y="275062"/>
            <a:ext cx="6600825" cy="66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 dirty="0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Mejora de los niveles de recaudación del Impuesto Predial </a:t>
            </a:r>
          </a:p>
        </p:txBody>
      </p:sp>
      <p:pic>
        <p:nvPicPr>
          <p:cNvPr id="47" name="Picture 6" descr="Bienvenida - Portal de Datos Abiertos del MEF">
            <a:extLst>
              <a:ext uri="{FF2B5EF4-FFF2-40B4-BE49-F238E27FC236}">
                <a16:creationId xmlns:a16="http://schemas.microsoft.com/office/drawing/2014/main" id="{D02808E9-EBC0-56C6-792A-8A9AD8660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29" y="467679"/>
            <a:ext cx="1735281" cy="3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58B52B93-8D15-EDC8-686A-489F4D7F0A07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12" descr="Impuestos - Iconos gratis de negocios y finanzas">
            <a:extLst>
              <a:ext uri="{FF2B5EF4-FFF2-40B4-BE49-F238E27FC236}">
                <a16:creationId xmlns:a16="http://schemas.microsoft.com/office/drawing/2014/main" id="{5A7015AA-3F70-97AD-8F23-A536E162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0" y="257465"/>
            <a:ext cx="676156" cy="6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0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: esquinas diagonales redondeadas 57">
            <a:extLst>
              <a:ext uri="{FF2B5EF4-FFF2-40B4-BE49-F238E27FC236}">
                <a16:creationId xmlns:a16="http://schemas.microsoft.com/office/drawing/2014/main" id="{44888184-B4E8-D2A9-742F-CFB79941612B}"/>
              </a:ext>
            </a:extLst>
          </p:cNvPr>
          <p:cNvSpPr/>
          <p:nvPr/>
        </p:nvSpPr>
        <p:spPr>
          <a:xfrm>
            <a:off x="1112959" y="1119828"/>
            <a:ext cx="1387024" cy="451970"/>
          </a:xfrm>
          <a:prstGeom prst="round2DiagRect">
            <a:avLst/>
          </a:prstGeom>
          <a:solidFill>
            <a:srgbClr val="41B7AB"/>
          </a:solidFill>
          <a:ln>
            <a:solidFill>
              <a:srgbClr val="08A3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3.1</a:t>
            </a:r>
            <a:endParaRPr lang="es-PE" sz="1400">
              <a:solidFill>
                <a:schemeClr val="bg1"/>
              </a:solidFill>
            </a:endParaRPr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CA14F066-094F-3BCF-7F62-792D1D7CDF18}"/>
              </a:ext>
            </a:extLst>
          </p:cNvPr>
          <p:cNvSpPr/>
          <p:nvPr/>
        </p:nvSpPr>
        <p:spPr>
          <a:xfrm>
            <a:off x="1112959" y="1128569"/>
            <a:ext cx="1387024" cy="1579197"/>
          </a:xfrm>
          <a:prstGeom prst="roundRect">
            <a:avLst/>
          </a:prstGeom>
          <a:noFill/>
          <a:ln>
            <a:solidFill>
              <a:srgbClr val="41B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1681819-35F0-10CD-0936-67D4547ECA94}"/>
              </a:ext>
            </a:extLst>
          </p:cNvPr>
          <p:cNvSpPr txBox="1"/>
          <p:nvPr/>
        </p:nvSpPr>
        <p:spPr>
          <a:xfrm>
            <a:off x="1150127" y="1620522"/>
            <a:ext cx="1248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residuos sólidos inorgánicos municipales valorizados</a:t>
            </a:r>
            <a:endParaRPr lang="es-PE" sz="1200" dirty="0"/>
          </a:p>
        </p:txBody>
      </p:sp>
      <p:sp>
        <p:nvSpPr>
          <p:cNvPr id="61" name="Rectángulo: esquinas diagonales redondeadas 60">
            <a:extLst>
              <a:ext uri="{FF2B5EF4-FFF2-40B4-BE49-F238E27FC236}">
                <a16:creationId xmlns:a16="http://schemas.microsoft.com/office/drawing/2014/main" id="{67074D5B-24E3-502C-3AA7-934A01076CCC}"/>
              </a:ext>
            </a:extLst>
          </p:cNvPr>
          <p:cNvSpPr/>
          <p:nvPr/>
        </p:nvSpPr>
        <p:spPr>
          <a:xfrm>
            <a:off x="2597766" y="1128569"/>
            <a:ext cx="4065275" cy="1579197"/>
          </a:xfrm>
          <a:prstGeom prst="round2DiagRect">
            <a:avLst/>
          </a:prstGeom>
          <a:noFill/>
          <a:ln w="12700">
            <a:solidFill>
              <a:srgbClr val="08A3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: esquinas diagonales redondeadas 61">
            <a:extLst>
              <a:ext uri="{FF2B5EF4-FFF2-40B4-BE49-F238E27FC236}">
                <a16:creationId xmlns:a16="http://schemas.microsoft.com/office/drawing/2014/main" id="{EAB46E39-644B-7780-3155-809FACB349D2}"/>
              </a:ext>
            </a:extLst>
          </p:cNvPr>
          <p:cNvSpPr/>
          <p:nvPr/>
        </p:nvSpPr>
        <p:spPr>
          <a:xfrm>
            <a:off x="1114220" y="2880925"/>
            <a:ext cx="1382592" cy="462773"/>
          </a:xfrm>
          <a:prstGeom prst="round2DiagRect">
            <a:avLst/>
          </a:prstGeom>
          <a:solidFill>
            <a:srgbClr val="41B7AB"/>
          </a:solidFill>
          <a:ln>
            <a:solidFill>
              <a:srgbClr val="08A3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3.2</a:t>
            </a:r>
            <a:endParaRPr lang="es-PE" sz="1400">
              <a:solidFill>
                <a:schemeClr val="bg1"/>
              </a:solidFill>
            </a:endParaRP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3BB957DF-DCC2-CA9D-8622-41AB622A46F5}"/>
              </a:ext>
            </a:extLst>
          </p:cNvPr>
          <p:cNvSpPr/>
          <p:nvPr/>
        </p:nvSpPr>
        <p:spPr>
          <a:xfrm>
            <a:off x="1114220" y="2889666"/>
            <a:ext cx="1391257" cy="1579197"/>
          </a:xfrm>
          <a:prstGeom prst="roundRect">
            <a:avLst/>
          </a:prstGeom>
          <a:noFill/>
          <a:ln>
            <a:solidFill>
              <a:srgbClr val="41B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3754DE0C-E150-0C11-985B-D601A98F0956}"/>
              </a:ext>
            </a:extLst>
          </p:cNvPr>
          <p:cNvSpPr txBox="1"/>
          <p:nvPr/>
        </p:nvSpPr>
        <p:spPr>
          <a:xfrm>
            <a:off x="1114219" y="3429552"/>
            <a:ext cx="1248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residuos sólidos orgánicos municipales valorizados</a:t>
            </a:r>
            <a:endParaRPr lang="es-PE" sz="1200" dirty="0"/>
          </a:p>
        </p:txBody>
      </p:sp>
      <p:sp>
        <p:nvSpPr>
          <p:cNvPr id="65" name="Rectángulo: esquinas diagonales redondeadas 64">
            <a:extLst>
              <a:ext uri="{FF2B5EF4-FFF2-40B4-BE49-F238E27FC236}">
                <a16:creationId xmlns:a16="http://schemas.microsoft.com/office/drawing/2014/main" id="{3495228F-3AE6-B9A1-6A29-9086571B4E4D}"/>
              </a:ext>
            </a:extLst>
          </p:cNvPr>
          <p:cNvSpPr/>
          <p:nvPr/>
        </p:nvSpPr>
        <p:spPr>
          <a:xfrm>
            <a:off x="2597766" y="2888652"/>
            <a:ext cx="4071727" cy="1579197"/>
          </a:xfrm>
          <a:prstGeom prst="round2DiagRect">
            <a:avLst/>
          </a:prstGeom>
          <a:noFill/>
          <a:ln>
            <a:solidFill>
              <a:srgbClr val="08A3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Rectángulo: esquinas diagonales redondeadas 65">
            <a:extLst>
              <a:ext uri="{FF2B5EF4-FFF2-40B4-BE49-F238E27FC236}">
                <a16:creationId xmlns:a16="http://schemas.microsoft.com/office/drawing/2014/main" id="{EF65BC9E-595A-852D-0026-A9DF8DC8BF8C}"/>
              </a:ext>
            </a:extLst>
          </p:cNvPr>
          <p:cNvSpPr/>
          <p:nvPr/>
        </p:nvSpPr>
        <p:spPr>
          <a:xfrm>
            <a:off x="1112959" y="4642152"/>
            <a:ext cx="1392518" cy="462773"/>
          </a:xfrm>
          <a:prstGeom prst="round2DiagRect">
            <a:avLst/>
          </a:prstGeom>
          <a:solidFill>
            <a:srgbClr val="41B7AB"/>
          </a:solidFill>
          <a:ln>
            <a:solidFill>
              <a:srgbClr val="08A3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3.3</a:t>
            </a:r>
            <a:endParaRPr lang="es-PE" sz="1400">
              <a:solidFill>
                <a:schemeClr val="bg1"/>
              </a:solidFill>
            </a:endParaRPr>
          </a:p>
        </p:txBody>
      </p: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670946CF-2DDD-AED1-2BD9-CE9EC87E1329}"/>
              </a:ext>
            </a:extLst>
          </p:cNvPr>
          <p:cNvSpPr/>
          <p:nvPr/>
        </p:nvSpPr>
        <p:spPr>
          <a:xfrm>
            <a:off x="1112959" y="4650893"/>
            <a:ext cx="1383853" cy="1955659"/>
          </a:xfrm>
          <a:prstGeom prst="roundRect">
            <a:avLst/>
          </a:prstGeom>
          <a:noFill/>
          <a:ln>
            <a:solidFill>
              <a:srgbClr val="41B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7502DD0-148C-66FF-2746-D51ED9E08D44}"/>
              </a:ext>
            </a:extLst>
          </p:cNvPr>
          <p:cNvSpPr txBox="1"/>
          <p:nvPr/>
        </p:nvSpPr>
        <p:spPr>
          <a:xfrm>
            <a:off x="1112958" y="5117627"/>
            <a:ext cx="13825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b="1" dirty="0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 de puntos críticos (PC) recuperados mantenidos, PC erradicados y PC potenciales prevenidos, de acumulación de residuos sólidos municipales</a:t>
            </a:r>
          </a:p>
        </p:txBody>
      </p:sp>
      <p:sp>
        <p:nvSpPr>
          <p:cNvPr id="69" name="Rectángulo: esquinas diagonales redondeadas 68">
            <a:extLst>
              <a:ext uri="{FF2B5EF4-FFF2-40B4-BE49-F238E27FC236}">
                <a16:creationId xmlns:a16="http://schemas.microsoft.com/office/drawing/2014/main" id="{BBF46D48-6169-60AB-CA0E-B761206C91D8}"/>
              </a:ext>
            </a:extLst>
          </p:cNvPr>
          <p:cNvSpPr/>
          <p:nvPr/>
        </p:nvSpPr>
        <p:spPr>
          <a:xfrm>
            <a:off x="2597766" y="4661716"/>
            <a:ext cx="4065275" cy="1933239"/>
          </a:xfrm>
          <a:prstGeom prst="round2DiagRect">
            <a:avLst/>
          </a:prstGeom>
          <a:noFill/>
          <a:ln>
            <a:solidFill>
              <a:srgbClr val="08A3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Rectángulo: esquinas diagonales redondeadas 69">
            <a:extLst>
              <a:ext uri="{FF2B5EF4-FFF2-40B4-BE49-F238E27FC236}">
                <a16:creationId xmlns:a16="http://schemas.microsoft.com/office/drawing/2014/main" id="{78BD90FB-D95B-B659-EAF0-50DF49CDEFDD}"/>
              </a:ext>
            </a:extLst>
          </p:cNvPr>
          <p:cNvSpPr/>
          <p:nvPr/>
        </p:nvSpPr>
        <p:spPr>
          <a:xfrm>
            <a:off x="6830973" y="1128569"/>
            <a:ext cx="4463865" cy="1579197"/>
          </a:xfrm>
          <a:prstGeom prst="round2DiagRect">
            <a:avLst/>
          </a:prstGeom>
          <a:noFill/>
          <a:ln w="12700">
            <a:solidFill>
              <a:srgbClr val="08A3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B565E53D-760B-9348-33D8-B9A94C9845EE}"/>
              </a:ext>
            </a:extLst>
          </p:cNvPr>
          <p:cNvSpPr txBox="1"/>
          <p:nvPr/>
        </p:nvSpPr>
        <p:spPr>
          <a:xfrm>
            <a:off x="7007028" y="1441280"/>
            <a:ext cx="1991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Municipalidades tipo </a:t>
            </a:r>
          </a:p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C y D priorizadas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445F3180-F78A-64A3-ED94-1DAAB7693197}"/>
              </a:ext>
            </a:extLst>
          </p:cNvPr>
          <p:cNvSpPr txBox="1"/>
          <p:nvPr/>
        </p:nvSpPr>
        <p:spPr>
          <a:xfrm>
            <a:off x="9128075" y="1441280"/>
            <a:ext cx="218637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 dos cortes:  Tramo II (15/10 y 23/12).</a:t>
            </a:r>
          </a:p>
        </p:txBody>
      </p:sp>
      <p:sp>
        <p:nvSpPr>
          <p:cNvPr id="73" name="Rectángulo: esquinas redondeadas 72">
            <a:extLst>
              <a:ext uri="{FF2B5EF4-FFF2-40B4-BE49-F238E27FC236}">
                <a16:creationId xmlns:a16="http://schemas.microsoft.com/office/drawing/2014/main" id="{0CE9A1CA-93F8-052A-391A-0F66C9A85A71}"/>
              </a:ext>
            </a:extLst>
          </p:cNvPr>
          <p:cNvSpPr/>
          <p:nvPr/>
        </p:nvSpPr>
        <p:spPr>
          <a:xfrm>
            <a:off x="6869911" y="1187221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Beneficiarias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F47E68FE-0011-6A10-750E-ECDD8666A7BA}"/>
              </a:ext>
            </a:extLst>
          </p:cNvPr>
          <p:cNvSpPr/>
          <p:nvPr/>
        </p:nvSpPr>
        <p:spPr>
          <a:xfrm>
            <a:off x="9219651" y="1187221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de medición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75" name="Rectángulo: esquinas redondeadas 74">
            <a:extLst>
              <a:ext uri="{FF2B5EF4-FFF2-40B4-BE49-F238E27FC236}">
                <a16:creationId xmlns:a16="http://schemas.microsoft.com/office/drawing/2014/main" id="{9BD9C17A-BD50-C591-6708-2B664014B684}"/>
              </a:ext>
            </a:extLst>
          </p:cNvPr>
          <p:cNvSpPr/>
          <p:nvPr/>
        </p:nvSpPr>
        <p:spPr>
          <a:xfrm>
            <a:off x="8015576" y="1916928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de verificación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ADF8108F-B676-B0E0-33A6-F12DAD2B9C49}"/>
              </a:ext>
            </a:extLst>
          </p:cNvPr>
          <p:cNvSpPr txBox="1"/>
          <p:nvPr/>
        </p:nvSpPr>
        <p:spPr>
          <a:xfrm>
            <a:off x="6892356" y="2134897"/>
            <a:ext cx="4251978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 “Implementación de un sistema integrado de manejo de residuos sólidos municipales”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Información de Gestión de Residuos Sólido (SIGERSOL)</a:t>
            </a:r>
          </a:p>
        </p:txBody>
      </p:sp>
      <p:sp>
        <p:nvSpPr>
          <p:cNvPr id="77" name="Rectángulo: esquinas diagonales redondeadas 76">
            <a:extLst>
              <a:ext uri="{FF2B5EF4-FFF2-40B4-BE49-F238E27FC236}">
                <a16:creationId xmlns:a16="http://schemas.microsoft.com/office/drawing/2014/main" id="{7E5F4CB0-B8BA-96D6-8853-4BEFBB8997F2}"/>
              </a:ext>
            </a:extLst>
          </p:cNvPr>
          <p:cNvSpPr/>
          <p:nvPr/>
        </p:nvSpPr>
        <p:spPr>
          <a:xfrm>
            <a:off x="6830973" y="2890082"/>
            <a:ext cx="4463865" cy="1579197"/>
          </a:xfrm>
          <a:prstGeom prst="round2DiagRect">
            <a:avLst/>
          </a:prstGeom>
          <a:noFill/>
          <a:ln w="12700">
            <a:solidFill>
              <a:srgbClr val="08A3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EAE858FA-7ACD-077A-3B0F-CF72635ECCF8}"/>
              </a:ext>
            </a:extLst>
          </p:cNvPr>
          <p:cNvSpPr txBox="1"/>
          <p:nvPr/>
        </p:nvSpPr>
        <p:spPr>
          <a:xfrm>
            <a:off x="7007028" y="3202793"/>
            <a:ext cx="1991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Municipalidades tipo </a:t>
            </a:r>
          </a:p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C, D y E priorizadas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3E327439-8F33-4EFF-8857-6CE0EC500026}"/>
              </a:ext>
            </a:extLst>
          </p:cNvPr>
          <p:cNvSpPr txBox="1"/>
          <p:nvPr/>
        </p:nvSpPr>
        <p:spPr>
          <a:xfrm>
            <a:off x="9128075" y="3202793"/>
            <a:ext cx="218637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 dos cortes: Tramo II (15/10 y 23/12).</a:t>
            </a:r>
            <a:endParaRPr lang="es-ES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C589B243-EC33-050E-E3C9-B321D5AB007B}"/>
              </a:ext>
            </a:extLst>
          </p:cNvPr>
          <p:cNvSpPr/>
          <p:nvPr/>
        </p:nvSpPr>
        <p:spPr>
          <a:xfrm>
            <a:off x="6869911" y="2948734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Beneficiarias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65724C6B-62AF-1922-EF80-DD2693F7F784}"/>
              </a:ext>
            </a:extLst>
          </p:cNvPr>
          <p:cNvSpPr/>
          <p:nvPr/>
        </p:nvSpPr>
        <p:spPr>
          <a:xfrm>
            <a:off x="9219651" y="2948734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de medición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36057EA3-0FE1-9186-7F15-8E291D07709A}"/>
              </a:ext>
            </a:extLst>
          </p:cNvPr>
          <p:cNvSpPr/>
          <p:nvPr/>
        </p:nvSpPr>
        <p:spPr>
          <a:xfrm>
            <a:off x="8015576" y="3742449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de verificación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3AE609F7-7FC5-DE06-DFF3-FF44E0250742}"/>
              </a:ext>
            </a:extLst>
          </p:cNvPr>
          <p:cNvSpPr txBox="1"/>
          <p:nvPr/>
        </p:nvSpPr>
        <p:spPr>
          <a:xfrm>
            <a:off x="7007028" y="3969494"/>
            <a:ext cx="40226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 “Implementación de un sistema integrado de manejo de residuos sólidos municipales</a:t>
            </a:r>
          </a:p>
        </p:txBody>
      </p:sp>
      <p:sp>
        <p:nvSpPr>
          <p:cNvPr id="84" name="Rectángulo: esquinas diagonales redondeadas 83">
            <a:extLst>
              <a:ext uri="{FF2B5EF4-FFF2-40B4-BE49-F238E27FC236}">
                <a16:creationId xmlns:a16="http://schemas.microsoft.com/office/drawing/2014/main" id="{A51B85D3-0BB8-A157-3EB8-CD50E182C580}"/>
              </a:ext>
            </a:extLst>
          </p:cNvPr>
          <p:cNvSpPr/>
          <p:nvPr/>
        </p:nvSpPr>
        <p:spPr>
          <a:xfrm>
            <a:off x="6795141" y="4666697"/>
            <a:ext cx="4463865" cy="1928258"/>
          </a:xfrm>
          <a:prstGeom prst="round2DiagRect">
            <a:avLst/>
          </a:prstGeom>
          <a:noFill/>
          <a:ln w="12700">
            <a:solidFill>
              <a:srgbClr val="08A3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8F5360F4-5611-41BC-BDC8-B99DFF4B4805}"/>
              </a:ext>
            </a:extLst>
          </p:cNvPr>
          <p:cNvSpPr txBox="1"/>
          <p:nvPr/>
        </p:nvSpPr>
        <p:spPr>
          <a:xfrm>
            <a:off x="6971196" y="5125712"/>
            <a:ext cx="1991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Municipalidades tipo </a:t>
            </a:r>
          </a:p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y C priorizadas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AD4A3001-BFB9-AA51-A8E5-DC2002404826}"/>
              </a:ext>
            </a:extLst>
          </p:cNvPr>
          <p:cNvSpPr txBox="1"/>
          <p:nvPr/>
        </p:nvSpPr>
        <p:spPr>
          <a:xfrm>
            <a:off x="9092243" y="5125712"/>
            <a:ext cx="218637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 dos cortes: Tramo II (31/08 y 31/10).</a:t>
            </a:r>
            <a:endParaRPr lang="es-E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0ED546E6-728F-EF96-3475-6D2524EE2BD2}"/>
              </a:ext>
            </a:extLst>
          </p:cNvPr>
          <p:cNvSpPr/>
          <p:nvPr/>
        </p:nvSpPr>
        <p:spPr>
          <a:xfrm>
            <a:off x="6834079" y="4871653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Beneficiarias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E8D7AAD8-C1FB-75F4-B1E4-38A69B70F838}"/>
              </a:ext>
            </a:extLst>
          </p:cNvPr>
          <p:cNvSpPr/>
          <p:nvPr/>
        </p:nvSpPr>
        <p:spPr>
          <a:xfrm>
            <a:off x="9183819" y="4871653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de medición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35AA8198-69C9-D135-CF1B-9D8A30AE8CBC}"/>
              </a:ext>
            </a:extLst>
          </p:cNvPr>
          <p:cNvSpPr/>
          <p:nvPr/>
        </p:nvSpPr>
        <p:spPr>
          <a:xfrm>
            <a:off x="7979744" y="5665368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de verificación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0A06D3FE-2FD7-416C-0333-A718E4AE888C}"/>
              </a:ext>
            </a:extLst>
          </p:cNvPr>
          <p:cNvSpPr txBox="1"/>
          <p:nvPr/>
        </p:nvSpPr>
        <p:spPr>
          <a:xfrm>
            <a:off x="6971196" y="5901557"/>
            <a:ext cx="40226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 “Implementación de un sistema integrado de manejo de residuos sólidos municipales</a:t>
            </a:r>
          </a:p>
        </p:txBody>
      </p:sp>
      <p:pic>
        <p:nvPicPr>
          <p:cNvPr id="91" name="Imagen 90">
            <a:extLst>
              <a:ext uri="{FF2B5EF4-FFF2-40B4-BE49-F238E27FC236}">
                <a16:creationId xmlns:a16="http://schemas.microsoft.com/office/drawing/2014/main" id="{3C46C5B7-DD9F-B33D-CE82-7ADCFBE6D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621" y="1169610"/>
            <a:ext cx="235470" cy="235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8E41354A-234B-3CC0-8ECE-DE7A1E127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621" y="2976293"/>
            <a:ext cx="235470" cy="235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93842D6D-D50E-C164-FA4C-A4540A210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621" y="4874687"/>
            <a:ext cx="235470" cy="235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691702D9-98EF-37CD-432A-0394BD14B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658" y="1187512"/>
            <a:ext cx="275800" cy="235470"/>
          </a:xfrm>
          <a:prstGeom prst="rect">
            <a:avLst/>
          </a:prstGeom>
          <a:ln>
            <a:noFill/>
          </a:ln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ADD2251D-A0A3-E42D-2B53-BE1447542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658" y="2974938"/>
            <a:ext cx="275800" cy="235470"/>
          </a:xfrm>
          <a:prstGeom prst="rect">
            <a:avLst/>
          </a:prstGeom>
          <a:ln>
            <a:noFill/>
          </a:ln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7D5DC0B6-8483-86AB-BA86-7AD12115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658" y="4873738"/>
            <a:ext cx="275800" cy="235470"/>
          </a:xfrm>
          <a:prstGeom prst="rect">
            <a:avLst/>
          </a:prstGeom>
          <a:ln>
            <a:noFill/>
          </a:ln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1A447FB3-95D7-EC8B-0C93-ADB7B51E1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787" y="5668975"/>
            <a:ext cx="275106" cy="211186"/>
          </a:xfrm>
          <a:prstGeom prst="rect">
            <a:avLst/>
          </a:prstGeom>
          <a:ln>
            <a:noFill/>
          </a:ln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6B8F9484-A662-DFD7-97ED-30E182B7B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787" y="3746056"/>
            <a:ext cx="275106" cy="211186"/>
          </a:xfrm>
          <a:prstGeom prst="rect">
            <a:avLst/>
          </a:prstGeom>
          <a:ln>
            <a:noFill/>
          </a:ln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2023D537-0D4A-ABBC-4BA9-71E413BE7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787" y="1931547"/>
            <a:ext cx="275106" cy="211186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CuadroTexto 99">
                <a:extLst>
                  <a:ext uri="{FF2B5EF4-FFF2-40B4-BE49-F238E27FC236}">
                    <a16:creationId xmlns:a16="http://schemas.microsoft.com/office/drawing/2014/main" id="{0D1BFA78-1E1D-90AC-2314-4EDE86A0F0CA}"/>
                  </a:ext>
                </a:extLst>
              </p:cNvPr>
              <p:cNvSpPr txBox="1"/>
              <p:nvPr/>
            </p:nvSpPr>
            <p:spPr>
              <a:xfrm>
                <a:off x="3235327" y="1220747"/>
                <a:ext cx="2489835" cy="410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1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𝑅𝑆𝐼𝑉</m:t>
                          </m:r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num>
                        <m:den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𝑅𝑆𝐼𝑀</m:t>
                          </m:r>
                        </m:den>
                      </m:f>
                    </m:oMath>
                  </m:oMathPara>
                </a14:m>
                <a:endParaRPr lang="es-PE" sz="11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0" name="CuadroTexto 99">
                <a:extLst>
                  <a:ext uri="{FF2B5EF4-FFF2-40B4-BE49-F238E27FC236}">
                    <a16:creationId xmlns:a16="http://schemas.microsoft.com/office/drawing/2014/main" id="{0D1BFA78-1E1D-90AC-2314-4EDE86A0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327" y="1220747"/>
                <a:ext cx="2489835" cy="4104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CuadroTexto 100">
            <a:extLst>
              <a:ext uri="{FF2B5EF4-FFF2-40B4-BE49-F238E27FC236}">
                <a16:creationId xmlns:a16="http://schemas.microsoft.com/office/drawing/2014/main" id="{AB6FF345-B1C7-C7B5-3F55-1FC2A6BDB01B}"/>
              </a:ext>
            </a:extLst>
          </p:cNvPr>
          <p:cNvSpPr txBox="1"/>
          <p:nvPr/>
        </p:nvSpPr>
        <p:spPr>
          <a:xfrm>
            <a:off x="2635058" y="1711846"/>
            <a:ext cx="40191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0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RSIV</a:t>
            </a:r>
            <a:r>
              <a:rPr lang="es-PE" sz="10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Cantidad de residuos sólidos inorgánicos municipales comercializados de un distrito, en toneladas </a:t>
            </a:r>
          </a:p>
          <a:p>
            <a:pPr algn="just"/>
            <a:r>
              <a:rPr lang="es-PE" sz="10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VC</a:t>
            </a:r>
            <a:r>
              <a:rPr lang="es-PE" sz="10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Verificación de campo</a:t>
            </a:r>
          </a:p>
          <a:p>
            <a:pPr algn="just"/>
            <a:r>
              <a:rPr lang="es-PE" sz="10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RSIM</a:t>
            </a:r>
            <a:r>
              <a:rPr lang="es-PE" sz="10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Cantidad de residuos sólidos inorgánicos municipales generados de un distrito, en toneladas </a:t>
            </a:r>
            <a:endParaRPr lang="es-PE" sz="10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uadroTexto 101">
                <a:extLst>
                  <a:ext uri="{FF2B5EF4-FFF2-40B4-BE49-F238E27FC236}">
                    <a16:creationId xmlns:a16="http://schemas.microsoft.com/office/drawing/2014/main" id="{4BF12781-91FB-48DE-EDE4-8F55B5EF4537}"/>
                  </a:ext>
                </a:extLst>
              </p:cNvPr>
              <p:cNvSpPr txBox="1"/>
              <p:nvPr/>
            </p:nvSpPr>
            <p:spPr>
              <a:xfrm>
                <a:off x="3331614" y="2975985"/>
                <a:ext cx="2489835" cy="410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𝑅𝑆𝑂𝑉</m:t>
                          </m:r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𝐶𝑃𝑂</m:t>
                          </m:r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num>
                        <m:den>
                          <m:r>
                            <a:rPr lang="es-PE" sz="11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𝑅𝑆𝑂𝑀</m:t>
                          </m:r>
                        </m:den>
                      </m:f>
                    </m:oMath>
                  </m:oMathPara>
                </a14:m>
                <a:endParaRPr lang="es-PE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2" name="CuadroTexto 101">
                <a:extLst>
                  <a:ext uri="{FF2B5EF4-FFF2-40B4-BE49-F238E27FC236}">
                    <a16:creationId xmlns:a16="http://schemas.microsoft.com/office/drawing/2014/main" id="{4BF12781-91FB-48DE-EDE4-8F55B5EF4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614" y="2975985"/>
                <a:ext cx="2489835" cy="4104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CuadroTexto 102">
            <a:extLst>
              <a:ext uri="{FF2B5EF4-FFF2-40B4-BE49-F238E27FC236}">
                <a16:creationId xmlns:a16="http://schemas.microsoft.com/office/drawing/2014/main" id="{DDB565A2-9242-9D61-6A83-8AC262136DC3}"/>
              </a:ext>
            </a:extLst>
          </p:cNvPr>
          <p:cNvSpPr txBox="1"/>
          <p:nvPr/>
        </p:nvSpPr>
        <p:spPr>
          <a:xfrm>
            <a:off x="2628400" y="3402848"/>
            <a:ext cx="40310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0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RSOV</a:t>
            </a:r>
            <a:r>
              <a:rPr lang="es-PE" sz="10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Cantidad de residuos orgánicos municipales valorizados de un distrito, en toneladas</a:t>
            </a:r>
          </a:p>
          <a:p>
            <a:pPr algn="just"/>
            <a:r>
              <a:rPr lang="es-PE" sz="10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CPO</a:t>
            </a:r>
            <a:r>
              <a:rPr lang="es-PE" sz="10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Capacidad operativa (cuenta = 1 no cuenta =0)</a:t>
            </a:r>
          </a:p>
          <a:p>
            <a:pPr algn="just"/>
            <a:r>
              <a:rPr lang="es-PE" sz="10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VC</a:t>
            </a:r>
            <a:r>
              <a:rPr lang="es-PE" sz="10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Verificación de campo</a:t>
            </a:r>
          </a:p>
          <a:p>
            <a:pPr algn="just"/>
            <a:r>
              <a:rPr lang="es-PE" sz="10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RSOM</a:t>
            </a:r>
            <a:r>
              <a:rPr lang="es-PE" sz="10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Cantidad de residuos sólidos orgánicos municipales de un distrito, en toneladas</a:t>
            </a:r>
            <a:r>
              <a:rPr lang="es-PE" sz="10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0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PE" sz="10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CuadroTexto 103">
                <a:extLst>
                  <a:ext uri="{FF2B5EF4-FFF2-40B4-BE49-F238E27FC236}">
                    <a16:creationId xmlns:a16="http://schemas.microsoft.com/office/drawing/2014/main" id="{797E2381-6DA9-C27C-6CD8-12980401B9FB}"/>
                  </a:ext>
                </a:extLst>
              </p:cNvPr>
              <p:cNvSpPr txBox="1"/>
              <p:nvPr/>
            </p:nvSpPr>
            <p:spPr>
              <a:xfrm>
                <a:off x="3366645" y="4807126"/>
                <a:ext cx="2489835" cy="5923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𝐶𝑎𝑛𝑡𝑖𝑑𝑎𝑑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𝑃𝐶𝑅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𝑚𝑎𝑛𝑡𝑒𝑛𝑖𝑑𝑜𝑠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 + 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𝐶𝑎𝑛𝑡𝑖𝑑𝑎𝑑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𝑃𝐶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𝑒𝑟𝑟𝑎𝑑𝑖𝑐𝑎𝑑𝑜𝑠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 + 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𝐶𝑎𝑛𝑡𝑖𝑑𝑎𝑑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𝑃𝐶𝑃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𝑝𝑟𝑒𝑣𝑒𝑛𝑖𝑑𝑜𝑠</m:t>
                      </m:r>
                      <m:r>
                        <a:rPr lang="es-PE" sz="11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PE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4" name="CuadroTexto 103">
                <a:extLst>
                  <a:ext uri="{FF2B5EF4-FFF2-40B4-BE49-F238E27FC236}">
                    <a16:creationId xmlns:a16="http://schemas.microsoft.com/office/drawing/2014/main" id="{797E2381-6DA9-C27C-6CD8-12980401B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645" y="4807126"/>
                <a:ext cx="2489835" cy="592342"/>
              </a:xfrm>
              <a:prstGeom prst="rect">
                <a:avLst/>
              </a:prstGeom>
              <a:blipFill>
                <a:blip r:embed="rId8"/>
                <a:stretch>
                  <a:fillRect b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CuadroTexto 104">
            <a:extLst>
              <a:ext uri="{FF2B5EF4-FFF2-40B4-BE49-F238E27FC236}">
                <a16:creationId xmlns:a16="http://schemas.microsoft.com/office/drawing/2014/main" id="{5DD7DCB7-D856-9185-A090-200F0176A951}"/>
              </a:ext>
            </a:extLst>
          </p:cNvPr>
          <p:cNvSpPr txBox="1"/>
          <p:nvPr/>
        </p:nvSpPr>
        <p:spPr>
          <a:xfrm>
            <a:off x="2623881" y="5520940"/>
            <a:ext cx="4065275" cy="780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1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PCR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Puntos Críticos Recuperados.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1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Puntos Críticos.</a:t>
            </a:r>
          </a:p>
          <a:p>
            <a:r>
              <a:rPr lang="es-PE" sz="1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PCP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Puntos Críticos Potenciales.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Google Shape;103;p1">
            <a:extLst>
              <a:ext uri="{FF2B5EF4-FFF2-40B4-BE49-F238E27FC236}">
                <a16:creationId xmlns:a16="http://schemas.microsoft.com/office/drawing/2014/main" id="{3949915F-C371-AD7E-9057-4E377E856FD7}"/>
              </a:ext>
            </a:extLst>
          </p:cNvPr>
          <p:cNvSpPr txBox="1"/>
          <p:nvPr/>
        </p:nvSpPr>
        <p:spPr>
          <a:xfrm>
            <a:off x="3423862" y="323862"/>
            <a:ext cx="6638925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 dirty="0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Implementación de un Sistema Integrado de Residuos Sólidos</a:t>
            </a: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6367EB74-4CD5-C12C-1CD2-5789E102762A}"/>
              </a:ext>
            </a:extLst>
          </p:cNvPr>
          <p:cNvSpPr txBox="1"/>
          <p:nvPr/>
        </p:nvSpPr>
        <p:spPr>
          <a:xfrm>
            <a:off x="1433436" y="467568"/>
            <a:ext cx="190470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18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Compromiso 3:</a:t>
            </a:r>
          </a:p>
        </p:txBody>
      </p:sp>
      <p:pic>
        <p:nvPicPr>
          <p:cNvPr id="108" name="Picture 22" descr="Modifican el Artículo 3 del Decreto Supremo N° 005-2017-MINAM, que aprueba  el Plan de Acción para implementar las Recomendaciones de la Evaluación de  Desempeño Ambiental del Perú |">
            <a:extLst>
              <a:ext uri="{FF2B5EF4-FFF2-40B4-BE49-F238E27FC236}">
                <a16:creationId xmlns:a16="http://schemas.microsoft.com/office/drawing/2014/main" id="{9AA171CD-36B4-017A-869C-C1906D49C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2" b="31018"/>
          <a:stretch/>
        </p:blipFill>
        <p:spPr bwMode="auto">
          <a:xfrm>
            <a:off x="10172061" y="443319"/>
            <a:ext cx="1402603" cy="38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9" name="Conector recto 108">
            <a:extLst>
              <a:ext uri="{FF2B5EF4-FFF2-40B4-BE49-F238E27FC236}">
                <a16:creationId xmlns:a16="http://schemas.microsoft.com/office/drawing/2014/main" id="{5D3A1B73-56DC-F766-CDFA-10CA3B928DD9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0" descr="Residuos - Iconos gratis de ecología y medio ambiente">
            <a:extLst>
              <a:ext uri="{FF2B5EF4-FFF2-40B4-BE49-F238E27FC236}">
                <a16:creationId xmlns:a16="http://schemas.microsoft.com/office/drawing/2014/main" id="{04C880A8-6217-96E4-D495-E252DEDE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80" y="269810"/>
            <a:ext cx="676156" cy="6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42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9C38293A-DCDC-0DBD-22FC-BF39CB27AFDC}"/>
              </a:ext>
            </a:extLst>
          </p:cNvPr>
          <p:cNvSpPr/>
          <p:nvPr/>
        </p:nvSpPr>
        <p:spPr>
          <a:xfrm>
            <a:off x="1531585" y="1082236"/>
            <a:ext cx="1387024" cy="470722"/>
          </a:xfrm>
          <a:prstGeom prst="round2DiagRect">
            <a:avLst/>
          </a:prstGeom>
          <a:solidFill>
            <a:srgbClr val="004A95"/>
          </a:solidFill>
          <a:ln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4.1</a:t>
            </a:r>
            <a:endParaRPr lang="es-PE" sz="1400">
              <a:solidFill>
                <a:schemeClr val="bg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DFFA999-5684-53B0-BD58-BDD2B191E96B}"/>
              </a:ext>
            </a:extLst>
          </p:cNvPr>
          <p:cNvSpPr/>
          <p:nvPr/>
        </p:nvSpPr>
        <p:spPr>
          <a:xfrm>
            <a:off x="1531585" y="1088287"/>
            <a:ext cx="1387024" cy="1647862"/>
          </a:xfrm>
          <a:prstGeom prst="roundRect">
            <a:avLst/>
          </a:prstGeom>
          <a:noFill/>
          <a:ln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D2C9364-90E2-E835-E8F5-FCE6500A82CE}"/>
              </a:ext>
            </a:extLst>
          </p:cNvPr>
          <p:cNvSpPr txBox="1"/>
          <p:nvPr/>
        </p:nvSpPr>
        <p:spPr>
          <a:xfrm>
            <a:off x="1544251" y="1545999"/>
            <a:ext cx="1393779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50" b="1" dirty="0" err="1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ES" sz="1050" b="1" dirty="0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sistemas de agua potable en estado bueno después del mantenimiento preventivo y correctivo</a:t>
            </a:r>
            <a:endParaRPr lang="es-PE" sz="1050" dirty="0"/>
          </a:p>
        </p:txBody>
      </p:sp>
      <p:sp>
        <p:nvSpPr>
          <p:cNvPr id="10" name="Rectángulo: esquinas diagonales redondeadas 9">
            <a:extLst>
              <a:ext uri="{FF2B5EF4-FFF2-40B4-BE49-F238E27FC236}">
                <a16:creationId xmlns:a16="http://schemas.microsoft.com/office/drawing/2014/main" id="{93BE174A-BF79-07F5-AAB1-4253BB7819DC}"/>
              </a:ext>
            </a:extLst>
          </p:cNvPr>
          <p:cNvSpPr/>
          <p:nvPr/>
        </p:nvSpPr>
        <p:spPr>
          <a:xfrm>
            <a:off x="3016392" y="1082236"/>
            <a:ext cx="4065275" cy="1653911"/>
          </a:xfrm>
          <a:prstGeom prst="round2DiagRect">
            <a:avLst/>
          </a:prstGeom>
          <a:noFill/>
          <a:ln w="12700"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: esquinas diagonales redondeadas 10">
            <a:extLst>
              <a:ext uri="{FF2B5EF4-FFF2-40B4-BE49-F238E27FC236}">
                <a16:creationId xmlns:a16="http://schemas.microsoft.com/office/drawing/2014/main" id="{13001FBC-C698-5C66-C4DC-E31359C0B869}"/>
              </a:ext>
            </a:extLst>
          </p:cNvPr>
          <p:cNvSpPr/>
          <p:nvPr/>
        </p:nvSpPr>
        <p:spPr>
          <a:xfrm>
            <a:off x="7249599" y="1082237"/>
            <a:ext cx="4463865" cy="1653912"/>
          </a:xfrm>
          <a:prstGeom prst="round2DiagRect">
            <a:avLst/>
          </a:prstGeom>
          <a:noFill/>
          <a:ln w="12700"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025E95F-AE22-1B53-6CE4-D4B1C689B158}"/>
              </a:ext>
            </a:extLst>
          </p:cNvPr>
          <p:cNvSpPr txBox="1"/>
          <p:nvPr/>
        </p:nvSpPr>
        <p:spPr>
          <a:xfrm>
            <a:off x="7425654" y="1422440"/>
            <a:ext cx="1991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Municipalidades tipo </a:t>
            </a:r>
          </a:p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E, F y G priorizadas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FB9A21D-0C29-9B03-4835-6085DD511931}"/>
              </a:ext>
            </a:extLst>
          </p:cNvPr>
          <p:cNvSpPr txBox="1"/>
          <p:nvPr/>
        </p:nvSpPr>
        <p:spPr>
          <a:xfrm>
            <a:off x="9380386" y="1322506"/>
            <a:ext cx="2576231" cy="8398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Un tramo anual: 30/11,  con 4 evaluaciones de condiciones previas: </a:t>
            </a:r>
            <a:endParaRPr lang="es-ES" sz="1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16/06, 30/06, 31/08, 31/10 </a:t>
            </a:r>
          </a:p>
          <a:p>
            <a:pPr algn="ctr"/>
            <a:endParaRPr lang="es-E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36222C1C-8DAC-75E9-B145-674115A46B02}"/>
              </a:ext>
            </a:extLst>
          </p:cNvPr>
          <p:cNvSpPr/>
          <p:nvPr/>
        </p:nvSpPr>
        <p:spPr>
          <a:xfrm>
            <a:off x="7288537" y="1168381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Beneficiarias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BA3F27F9-F579-42CF-E10F-21E2F93BD87B}"/>
              </a:ext>
            </a:extLst>
          </p:cNvPr>
          <p:cNvSpPr/>
          <p:nvPr/>
        </p:nvSpPr>
        <p:spPr>
          <a:xfrm>
            <a:off x="9638277" y="1168381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de medición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1B82048-9574-07FF-C3CA-4CBDF5085E17}"/>
              </a:ext>
            </a:extLst>
          </p:cNvPr>
          <p:cNvSpPr/>
          <p:nvPr/>
        </p:nvSpPr>
        <p:spPr>
          <a:xfrm>
            <a:off x="8434202" y="1888944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de verificación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09D361A-67A1-3883-DC95-7E69A919452D}"/>
              </a:ext>
            </a:extLst>
          </p:cNvPr>
          <p:cNvSpPr txBox="1"/>
          <p:nvPr/>
        </p:nvSpPr>
        <p:spPr>
          <a:xfrm>
            <a:off x="7443942" y="2107162"/>
            <a:ext cx="4022634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sobre el abastecimiento de agua y saneamiento en el ámbito rural (DATASS)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Integrado de Administración Financiera (SIAF)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9F7481F-BADE-2BB2-3151-F321739F6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47" y="1150770"/>
            <a:ext cx="235470" cy="235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D468023-93F9-42E6-0964-6A38EA47B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284" y="1168672"/>
            <a:ext cx="275800" cy="235470"/>
          </a:xfrm>
          <a:prstGeom prst="rect">
            <a:avLst/>
          </a:prstGeom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BAB0A9E-FDF6-AA77-682C-3B2E70365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1413" y="1876131"/>
            <a:ext cx="275106" cy="211186"/>
          </a:xfrm>
          <a:prstGeom prst="rect">
            <a:avLst/>
          </a:prstGeom>
          <a:ln>
            <a:noFill/>
          </a:ln>
        </p:spPr>
      </p:pic>
      <p:sp>
        <p:nvSpPr>
          <p:cNvPr id="21" name="Rectángulo: esquinas diagonales redondeadas 20">
            <a:extLst>
              <a:ext uri="{FF2B5EF4-FFF2-40B4-BE49-F238E27FC236}">
                <a16:creationId xmlns:a16="http://schemas.microsoft.com/office/drawing/2014/main" id="{26DB3D4C-842E-C681-51A1-D53F778362E5}"/>
              </a:ext>
            </a:extLst>
          </p:cNvPr>
          <p:cNvSpPr/>
          <p:nvPr/>
        </p:nvSpPr>
        <p:spPr>
          <a:xfrm>
            <a:off x="1531447" y="2874771"/>
            <a:ext cx="1387024" cy="470722"/>
          </a:xfrm>
          <a:prstGeom prst="round2DiagRect">
            <a:avLst/>
          </a:prstGeom>
          <a:solidFill>
            <a:srgbClr val="004A95"/>
          </a:solidFill>
          <a:ln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4.2</a:t>
            </a:r>
            <a:endParaRPr lang="es-PE" sz="1400">
              <a:solidFill>
                <a:schemeClr val="bg1"/>
              </a:solidFill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8C6C391D-81D3-62E0-BF59-9029401E9495}"/>
              </a:ext>
            </a:extLst>
          </p:cNvPr>
          <p:cNvSpPr/>
          <p:nvPr/>
        </p:nvSpPr>
        <p:spPr>
          <a:xfrm>
            <a:off x="1531447" y="2880822"/>
            <a:ext cx="1387024" cy="1647862"/>
          </a:xfrm>
          <a:prstGeom prst="roundRect">
            <a:avLst/>
          </a:prstGeom>
          <a:noFill/>
          <a:ln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8A15074-F343-B196-FA30-E9E1D6DC1E5B}"/>
              </a:ext>
            </a:extLst>
          </p:cNvPr>
          <p:cNvSpPr txBox="1"/>
          <p:nvPr/>
        </p:nvSpPr>
        <p:spPr>
          <a:xfrm>
            <a:off x="1544113" y="3338534"/>
            <a:ext cx="1393779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50" b="1" dirty="0" err="1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ES" sz="1050" b="1" dirty="0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sistemas de agua potable operativos que suministran agua con adecuada concentración de cloro residual</a:t>
            </a:r>
            <a:endParaRPr lang="es-PE" sz="1050" dirty="0"/>
          </a:p>
        </p:txBody>
      </p:sp>
      <p:sp>
        <p:nvSpPr>
          <p:cNvPr id="24" name="Rectángulo: esquinas diagonales redondeadas 23">
            <a:extLst>
              <a:ext uri="{FF2B5EF4-FFF2-40B4-BE49-F238E27FC236}">
                <a16:creationId xmlns:a16="http://schemas.microsoft.com/office/drawing/2014/main" id="{AEA17E27-B327-174F-B7F1-F35F58770DE6}"/>
              </a:ext>
            </a:extLst>
          </p:cNvPr>
          <p:cNvSpPr/>
          <p:nvPr/>
        </p:nvSpPr>
        <p:spPr>
          <a:xfrm>
            <a:off x="3016254" y="2872403"/>
            <a:ext cx="4065275" cy="1656280"/>
          </a:xfrm>
          <a:prstGeom prst="round2DiagRect">
            <a:avLst/>
          </a:prstGeom>
          <a:noFill/>
          <a:ln w="12700"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: esquinas diagonales redondeadas 24">
            <a:extLst>
              <a:ext uri="{FF2B5EF4-FFF2-40B4-BE49-F238E27FC236}">
                <a16:creationId xmlns:a16="http://schemas.microsoft.com/office/drawing/2014/main" id="{23EF23D0-950D-20C7-573A-8B9D4028F70E}"/>
              </a:ext>
            </a:extLst>
          </p:cNvPr>
          <p:cNvSpPr/>
          <p:nvPr/>
        </p:nvSpPr>
        <p:spPr>
          <a:xfrm>
            <a:off x="7249461" y="2874772"/>
            <a:ext cx="4463865" cy="1653912"/>
          </a:xfrm>
          <a:prstGeom prst="round2DiagRect">
            <a:avLst/>
          </a:prstGeom>
          <a:noFill/>
          <a:ln w="12700"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BB42CDE-CCB1-2338-C812-437C418C4482}"/>
              </a:ext>
            </a:extLst>
          </p:cNvPr>
          <p:cNvSpPr txBox="1"/>
          <p:nvPr/>
        </p:nvSpPr>
        <p:spPr>
          <a:xfrm>
            <a:off x="7425516" y="3214975"/>
            <a:ext cx="1991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Municipalidades tipo </a:t>
            </a:r>
          </a:p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E, F y G priorizadas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6B18AC6-3318-7BF8-5B9F-33E08D2D0D95}"/>
              </a:ext>
            </a:extLst>
          </p:cNvPr>
          <p:cNvSpPr txBox="1"/>
          <p:nvPr/>
        </p:nvSpPr>
        <p:spPr>
          <a:xfrm>
            <a:off x="9546563" y="3135231"/>
            <a:ext cx="2186371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Cortes mensuales de julio a diciembre de 2023 y una condición previa al 16/06</a:t>
            </a:r>
            <a:endParaRPr lang="es-E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49C349CC-46DE-66D8-0E90-802723B461C7}"/>
              </a:ext>
            </a:extLst>
          </p:cNvPr>
          <p:cNvSpPr/>
          <p:nvPr/>
        </p:nvSpPr>
        <p:spPr>
          <a:xfrm>
            <a:off x="7288399" y="2960916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Beneficiarias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8603E221-C6D4-D9EC-8690-3954056418A8}"/>
              </a:ext>
            </a:extLst>
          </p:cNvPr>
          <p:cNvSpPr/>
          <p:nvPr/>
        </p:nvSpPr>
        <p:spPr>
          <a:xfrm>
            <a:off x="9638139" y="2960916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de medición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A35B387A-7686-008A-71F8-6787DF058957}"/>
              </a:ext>
            </a:extLst>
          </p:cNvPr>
          <p:cNvSpPr/>
          <p:nvPr/>
        </p:nvSpPr>
        <p:spPr>
          <a:xfrm>
            <a:off x="8434064" y="3754631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de verificación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404773A-4E7E-C688-81F1-712EA65E72B5}"/>
              </a:ext>
            </a:extLst>
          </p:cNvPr>
          <p:cNvSpPr txBox="1"/>
          <p:nvPr/>
        </p:nvSpPr>
        <p:spPr>
          <a:xfrm>
            <a:off x="7434660" y="3954211"/>
            <a:ext cx="40226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sobre el abastecimiento de agua y saneamiento en el ámbito rural (DATASS)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965F7084-F3A6-2165-DD36-0CC01EF79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09" y="2943305"/>
            <a:ext cx="235470" cy="235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400EF30-956F-FF3F-F81E-FFFA8FE15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146" y="2961207"/>
            <a:ext cx="275800" cy="235470"/>
          </a:xfrm>
          <a:prstGeom prst="rect">
            <a:avLst/>
          </a:prstGeom>
          <a:ln>
            <a:noFill/>
          </a:ln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D0E65AB-4F0A-3DA4-16F2-A8010ACB0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1275" y="3741818"/>
            <a:ext cx="275106" cy="211186"/>
          </a:xfrm>
          <a:prstGeom prst="rect">
            <a:avLst/>
          </a:prstGeom>
          <a:ln>
            <a:noFill/>
          </a:ln>
        </p:spPr>
      </p:pic>
      <p:sp>
        <p:nvSpPr>
          <p:cNvPr id="35" name="Rectángulo: esquinas diagonales redondeadas 34">
            <a:extLst>
              <a:ext uri="{FF2B5EF4-FFF2-40B4-BE49-F238E27FC236}">
                <a16:creationId xmlns:a16="http://schemas.microsoft.com/office/drawing/2014/main" id="{0FF178B3-B9BD-D2BE-1DE1-9256CAAE963F}"/>
              </a:ext>
            </a:extLst>
          </p:cNvPr>
          <p:cNvSpPr/>
          <p:nvPr/>
        </p:nvSpPr>
        <p:spPr>
          <a:xfrm>
            <a:off x="1531447" y="4653649"/>
            <a:ext cx="1387024" cy="470722"/>
          </a:xfrm>
          <a:prstGeom prst="round2DiagRect">
            <a:avLst/>
          </a:prstGeom>
          <a:solidFill>
            <a:srgbClr val="004A95"/>
          </a:solidFill>
          <a:ln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4.3</a:t>
            </a:r>
            <a:endParaRPr lang="es-PE" sz="1400">
              <a:solidFill>
                <a:schemeClr val="bg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8B5F38E6-6DC9-E691-BAFC-405ED5B4FF1E}"/>
              </a:ext>
            </a:extLst>
          </p:cNvPr>
          <p:cNvSpPr/>
          <p:nvPr/>
        </p:nvSpPr>
        <p:spPr>
          <a:xfrm>
            <a:off x="1531447" y="4659700"/>
            <a:ext cx="1387024" cy="1946300"/>
          </a:xfrm>
          <a:prstGeom prst="roundRect">
            <a:avLst/>
          </a:prstGeom>
          <a:noFill/>
          <a:ln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40F5926-9A2A-8D5A-3D3F-F9D32A20CC7A}"/>
              </a:ext>
            </a:extLst>
          </p:cNvPr>
          <p:cNvSpPr txBox="1"/>
          <p:nvPr/>
        </p:nvSpPr>
        <p:spPr>
          <a:xfrm>
            <a:off x="1534969" y="5128672"/>
            <a:ext cx="13937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b="1" dirty="0" err="1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ES" sz="1000" b="1" dirty="0">
                <a:solidFill>
                  <a:srgbClr val="131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viviendas de centros poblados con sistemas de disposición sanitaria de excretas y/o alcantarillado sanitario que reciben limpieza</a:t>
            </a:r>
            <a:endParaRPr lang="es-PE" sz="1000" dirty="0"/>
          </a:p>
        </p:txBody>
      </p:sp>
      <p:sp>
        <p:nvSpPr>
          <p:cNvPr id="38" name="Rectángulo: esquinas diagonales redondeadas 37">
            <a:extLst>
              <a:ext uri="{FF2B5EF4-FFF2-40B4-BE49-F238E27FC236}">
                <a16:creationId xmlns:a16="http://schemas.microsoft.com/office/drawing/2014/main" id="{0369109C-BB13-EB32-D006-229D10C73DB0}"/>
              </a:ext>
            </a:extLst>
          </p:cNvPr>
          <p:cNvSpPr/>
          <p:nvPr/>
        </p:nvSpPr>
        <p:spPr>
          <a:xfrm>
            <a:off x="3016254" y="4651280"/>
            <a:ext cx="4065275" cy="1954719"/>
          </a:xfrm>
          <a:prstGeom prst="round2DiagRect">
            <a:avLst/>
          </a:prstGeom>
          <a:noFill/>
          <a:ln w="12700"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: esquinas diagonales redondeadas 38">
            <a:extLst>
              <a:ext uri="{FF2B5EF4-FFF2-40B4-BE49-F238E27FC236}">
                <a16:creationId xmlns:a16="http://schemas.microsoft.com/office/drawing/2014/main" id="{3F9A2E4A-6FDF-71F1-BB0C-D11EA53551A7}"/>
              </a:ext>
            </a:extLst>
          </p:cNvPr>
          <p:cNvSpPr/>
          <p:nvPr/>
        </p:nvSpPr>
        <p:spPr>
          <a:xfrm>
            <a:off x="7249461" y="4653649"/>
            <a:ext cx="4463865" cy="1952349"/>
          </a:xfrm>
          <a:prstGeom prst="round2DiagRect">
            <a:avLst/>
          </a:prstGeom>
          <a:noFill/>
          <a:ln w="12700">
            <a:solidFill>
              <a:srgbClr val="253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DB86AF7-5DF3-0632-3038-14A3B935B00D}"/>
              </a:ext>
            </a:extLst>
          </p:cNvPr>
          <p:cNvSpPr txBox="1"/>
          <p:nvPr/>
        </p:nvSpPr>
        <p:spPr>
          <a:xfrm>
            <a:off x="7425516" y="5094437"/>
            <a:ext cx="1991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Municipalidades tipo </a:t>
            </a:r>
          </a:p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E, F y G priorizadas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3565897-030A-0780-B6A3-E8888D9E329B}"/>
              </a:ext>
            </a:extLst>
          </p:cNvPr>
          <p:cNvSpPr txBox="1"/>
          <p:nvPr/>
        </p:nvSpPr>
        <p:spPr>
          <a:xfrm>
            <a:off x="9537703" y="5076716"/>
            <a:ext cx="2186371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Un tramo anual: 20/12,  con 2 evaluaciones de condiciones previas: </a:t>
            </a:r>
            <a:r>
              <a:rPr lang="pt-BR" sz="1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16/06, 30/11 </a:t>
            </a:r>
            <a:endParaRPr lang="es-ES" sz="1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4CC4E73B-0149-D6A3-E5BB-62601FA3227D}"/>
              </a:ext>
            </a:extLst>
          </p:cNvPr>
          <p:cNvSpPr/>
          <p:nvPr/>
        </p:nvSpPr>
        <p:spPr>
          <a:xfrm>
            <a:off x="7288399" y="4840378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Beneficiarias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8C79D5F0-1DD0-4188-7DC1-AC2A1BE1FA08}"/>
              </a:ext>
            </a:extLst>
          </p:cNvPr>
          <p:cNvSpPr/>
          <p:nvPr/>
        </p:nvSpPr>
        <p:spPr>
          <a:xfrm>
            <a:off x="9638139" y="4840378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de medición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83FC591E-128A-685F-A7BE-6140ABC15952}"/>
              </a:ext>
            </a:extLst>
          </p:cNvPr>
          <p:cNvSpPr/>
          <p:nvPr/>
        </p:nvSpPr>
        <p:spPr>
          <a:xfrm>
            <a:off x="8434064" y="5634093"/>
            <a:ext cx="2094657" cy="231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de verificación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D5262AE-0904-5EFC-F044-1B7F7885347C}"/>
              </a:ext>
            </a:extLst>
          </p:cNvPr>
          <p:cNvSpPr txBox="1"/>
          <p:nvPr/>
        </p:nvSpPr>
        <p:spPr>
          <a:xfrm>
            <a:off x="7425516" y="5834023"/>
            <a:ext cx="40226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sobre el abastecimiento de agua y saneamiento en el ámbito rural (DATASS)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15A0ECB9-F53C-1167-44B3-F308279B4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09" y="4822767"/>
            <a:ext cx="235470" cy="235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3C5693BF-AFCB-730D-D79C-0C332F620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146" y="4840669"/>
            <a:ext cx="275800" cy="235470"/>
          </a:xfrm>
          <a:prstGeom prst="rect">
            <a:avLst/>
          </a:prstGeom>
          <a:ln>
            <a:noFill/>
          </a:ln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2C37ABAD-DEC3-80E2-9618-4CD3D9926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1275" y="5621280"/>
            <a:ext cx="275106" cy="211186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DA69BEF5-8364-BD0E-5E6F-C2246A47E0B1}"/>
                  </a:ext>
                </a:extLst>
              </p:cNvPr>
              <p:cNvSpPr txBox="1"/>
              <p:nvPr/>
            </p:nvSpPr>
            <p:spPr>
              <a:xfrm>
                <a:off x="3673986" y="1109324"/>
                <a:ext cx="2489835" cy="573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05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s-PE" sz="105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PE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DA69BEF5-8364-BD0E-5E6F-C2246A47E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986" y="1109324"/>
                <a:ext cx="2489835" cy="573619"/>
              </a:xfrm>
              <a:prstGeom prst="rect">
                <a:avLst/>
              </a:prstGeom>
              <a:blipFill>
                <a:blip r:embed="rId6"/>
                <a:stretch>
                  <a:fillRect t="-87234" r="-4657" b="-126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uadroTexto 49">
            <a:extLst>
              <a:ext uri="{FF2B5EF4-FFF2-40B4-BE49-F238E27FC236}">
                <a16:creationId xmlns:a16="http://schemas.microsoft.com/office/drawing/2014/main" id="{9B3BBF63-8708-6BD9-6ABE-16008A20A664}"/>
              </a:ext>
            </a:extLst>
          </p:cNvPr>
          <p:cNvSpPr txBox="1"/>
          <p:nvPr/>
        </p:nvSpPr>
        <p:spPr>
          <a:xfrm>
            <a:off x="3026664" y="1654156"/>
            <a:ext cx="405486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9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s-PE" sz="9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Sistemas que continúan en estado bueno producto del mantenimiento</a:t>
            </a:r>
          </a:p>
          <a:p>
            <a:pPr algn="just"/>
            <a:r>
              <a:rPr lang="es-PE" sz="9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s-PE" sz="9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Sistemas que cambiaron de estado regular a bueno debido al mantenimiento</a:t>
            </a:r>
          </a:p>
          <a:p>
            <a:pPr algn="just"/>
            <a:r>
              <a:rPr lang="es-PE" sz="9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s-PE" sz="9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PE" sz="90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Nº</a:t>
            </a:r>
            <a:r>
              <a:rPr lang="es-PE" sz="9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sistemas seleccionados en estado bueno que recibirán el mantenimiento preventivo</a:t>
            </a:r>
          </a:p>
          <a:p>
            <a:pPr algn="just"/>
            <a:r>
              <a:rPr lang="es-PE" sz="9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s-PE" sz="9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PE" sz="90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Nº</a:t>
            </a:r>
            <a:r>
              <a:rPr lang="es-PE" sz="9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sistemas seleccionados en estado regular que recibirán el mantenimiento correctivo</a:t>
            </a:r>
            <a:r>
              <a:rPr lang="es-PE" sz="9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9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4F4657EF-7FB4-7351-331D-1001C9155C78}"/>
                  </a:ext>
                </a:extLst>
              </p:cNvPr>
              <p:cNvSpPr txBox="1"/>
              <p:nvPr/>
            </p:nvSpPr>
            <p:spPr>
              <a:xfrm>
                <a:off x="3754705" y="3020265"/>
                <a:ext cx="2489835" cy="702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05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PE" sz="105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endParaRPr lang="es-PE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4F4657EF-7FB4-7351-331D-1001C9155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705" y="3020265"/>
                <a:ext cx="2489835" cy="702756"/>
              </a:xfrm>
              <a:prstGeom prst="rect">
                <a:avLst/>
              </a:prstGeom>
              <a:blipFill>
                <a:blip r:embed="rId7"/>
                <a:stretch>
                  <a:fillRect t="-70690" b="-8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uadroTexto 51">
            <a:extLst>
              <a:ext uri="{FF2B5EF4-FFF2-40B4-BE49-F238E27FC236}">
                <a16:creationId xmlns:a16="http://schemas.microsoft.com/office/drawing/2014/main" id="{C8C258A4-DF5F-3BDD-7930-D43E00D22E14}"/>
              </a:ext>
            </a:extLst>
          </p:cNvPr>
          <p:cNvSpPr txBox="1"/>
          <p:nvPr/>
        </p:nvSpPr>
        <p:spPr>
          <a:xfrm>
            <a:off x="3026664" y="3592230"/>
            <a:ext cx="4054865" cy="700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105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s-PE" sz="1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Sistema que suministra agua con adecuada concentración de cloro residual.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105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s-PE" sz="1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PE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Nº</a:t>
            </a:r>
            <a:r>
              <a:rPr lang="es-PE" sz="1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sistemas seleccionados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4D59F45C-80A6-2F3A-9CCD-2D1EFC6A4814}"/>
                  </a:ext>
                </a:extLst>
              </p:cNvPr>
              <p:cNvSpPr txBox="1"/>
              <p:nvPr/>
            </p:nvSpPr>
            <p:spPr>
              <a:xfrm>
                <a:off x="3754704" y="4889010"/>
                <a:ext cx="2489835" cy="702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05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a:rPr lang="es-PE" sz="105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s-PE" sz="10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PE" sz="10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PE" sz="105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endParaRPr lang="es-PE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4D59F45C-80A6-2F3A-9CCD-2D1EFC6A4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704" y="4889010"/>
                <a:ext cx="2489835" cy="702756"/>
              </a:xfrm>
              <a:prstGeom prst="rect">
                <a:avLst/>
              </a:prstGeom>
              <a:blipFill>
                <a:blip r:embed="rId8"/>
                <a:stretch>
                  <a:fillRect t="-71304" b="-8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uadroTexto 53">
            <a:extLst>
              <a:ext uri="{FF2B5EF4-FFF2-40B4-BE49-F238E27FC236}">
                <a16:creationId xmlns:a16="http://schemas.microsoft.com/office/drawing/2014/main" id="{C51D79E9-1507-54AC-3803-45E4A11016DA}"/>
              </a:ext>
            </a:extLst>
          </p:cNvPr>
          <p:cNvSpPr txBox="1"/>
          <p:nvPr/>
        </p:nvSpPr>
        <p:spPr>
          <a:xfrm>
            <a:off x="3026532" y="5500270"/>
            <a:ext cx="4054998" cy="98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1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Vivienda de un centro poblado con sistemas de disposición sanitaria de excretas y/o alcantarillado sanitario que recibe limpieza </a:t>
            </a:r>
          </a:p>
          <a:p>
            <a:r>
              <a:rPr lang="es-PE" sz="1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Es el número de viviendas con sistemas de disposición sanitaria de excretas y/o alcantarillado sanitario que recibirán limpieza en un centro poblado seleccionado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Google Shape;103;p1">
            <a:extLst>
              <a:ext uri="{FF2B5EF4-FFF2-40B4-BE49-F238E27FC236}">
                <a16:creationId xmlns:a16="http://schemas.microsoft.com/office/drawing/2014/main" id="{CE30D310-2C5B-94B7-A672-CA9C19997CE0}"/>
              </a:ext>
            </a:extLst>
          </p:cNvPr>
          <p:cNvSpPr txBox="1"/>
          <p:nvPr/>
        </p:nvSpPr>
        <p:spPr>
          <a:xfrm>
            <a:off x="3213484" y="321610"/>
            <a:ext cx="6638925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 dirty="0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Mejora de la prestación de los servicios de saneamiento en el ámbito rural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ECE73E7A-C414-3340-F7DA-220D3C3B1B2E}"/>
              </a:ext>
            </a:extLst>
          </p:cNvPr>
          <p:cNvSpPr txBox="1"/>
          <p:nvPr/>
        </p:nvSpPr>
        <p:spPr>
          <a:xfrm>
            <a:off x="1223058" y="465316"/>
            <a:ext cx="190470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18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Compromiso 4:</a:t>
            </a:r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0F586237-F9CD-1945-416D-09BBE36F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946" y="339474"/>
            <a:ext cx="1982847" cy="3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7B93296D-C3F6-149E-D994-F725EEF5F51A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14" descr="Agua - Iconos gratis de asistencia sanitaria y médica">
            <a:extLst>
              <a:ext uri="{FF2B5EF4-FFF2-40B4-BE49-F238E27FC236}">
                <a16:creationId xmlns:a16="http://schemas.microsoft.com/office/drawing/2014/main" id="{2458324E-2C5C-04F9-5597-D3C88730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49" y="384476"/>
            <a:ext cx="676156" cy="6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88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>
            <a:extLst>
              <a:ext uri="{FF2B5EF4-FFF2-40B4-BE49-F238E27FC236}">
                <a16:creationId xmlns:a16="http://schemas.microsoft.com/office/drawing/2014/main" id="{B72DBFA9-3723-6EC7-BC9F-E6A778EE6B70}"/>
              </a:ext>
            </a:extLst>
          </p:cNvPr>
          <p:cNvSpPr txBox="1"/>
          <p:nvPr/>
        </p:nvSpPr>
        <p:spPr>
          <a:xfrm>
            <a:off x="2383562" y="1834512"/>
            <a:ext cx="600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Generalidades del Pr</a:t>
            </a:r>
            <a:r>
              <a:rPr lang="es-ES" sz="2000" err="1">
                <a:solidFill>
                  <a:srgbClr val="2F5597"/>
                </a:solidFill>
              </a:rPr>
              <a:t>ograma</a:t>
            </a:r>
            <a:r>
              <a:rPr lang="es-ES" sz="2000">
                <a:solidFill>
                  <a:srgbClr val="2F5597"/>
                </a:solidFill>
              </a:rPr>
              <a:t> de Incentivos</a:t>
            </a: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8FE3E11-66EE-AF04-EC7F-8A2545923D6F}"/>
              </a:ext>
            </a:extLst>
          </p:cNvPr>
          <p:cNvCxnSpPr>
            <a:cxnSpLocks/>
          </p:cNvCxnSpPr>
          <p:nvPr/>
        </p:nvCxnSpPr>
        <p:spPr>
          <a:xfrm>
            <a:off x="2383562" y="2288157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E60E204-0C89-0874-FB11-6F653F8D8D8A}"/>
              </a:ext>
            </a:extLst>
          </p:cNvPr>
          <p:cNvSpPr txBox="1"/>
          <p:nvPr/>
        </p:nvSpPr>
        <p:spPr>
          <a:xfrm>
            <a:off x="1431812" y="278994"/>
            <a:ext cx="170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Contenido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7A75B5D-FD19-B550-5B4B-F3097DA8473F}"/>
              </a:ext>
            </a:extLst>
          </p:cNvPr>
          <p:cNvSpPr/>
          <p:nvPr/>
        </p:nvSpPr>
        <p:spPr>
          <a:xfrm>
            <a:off x="1757230" y="1780977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7 CuadroTexto">
            <a:extLst>
              <a:ext uri="{FF2B5EF4-FFF2-40B4-BE49-F238E27FC236}">
                <a16:creationId xmlns:a16="http://schemas.microsoft.com/office/drawing/2014/main" id="{BE29A23F-77DF-59ED-AD7D-93E3281E023F}"/>
              </a:ext>
            </a:extLst>
          </p:cNvPr>
          <p:cNvSpPr txBox="1"/>
          <p:nvPr/>
        </p:nvSpPr>
        <p:spPr>
          <a:xfrm>
            <a:off x="2383562" y="2688267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Cambios incorporados en el PI 2023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05FB5D7-35E7-684E-E370-3DF3D1D2D01A}"/>
              </a:ext>
            </a:extLst>
          </p:cNvPr>
          <p:cNvCxnSpPr>
            <a:cxnSpLocks/>
          </p:cNvCxnSpPr>
          <p:nvPr/>
        </p:nvCxnSpPr>
        <p:spPr>
          <a:xfrm>
            <a:off x="2383562" y="3141912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59EDEE87-E264-1F4E-8B94-1516693B24E1}"/>
              </a:ext>
            </a:extLst>
          </p:cNvPr>
          <p:cNvSpPr/>
          <p:nvPr/>
        </p:nvSpPr>
        <p:spPr>
          <a:xfrm>
            <a:off x="1757230" y="2634732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7 CuadroTexto">
            <a:extLst>
              <a:ext uri="{FF2B5EF4-FFF2-40B4-BE49-F238E27FC236}">
                <a16:creationId xmlns:a16="http://schemas.microsoft.com/office/drawing/2014/main" id="{AF9A0888-C781-DE0E-241B-6B82D9F42882}"/>
              </a:ext>
            </a:extLst>
          </p:cNvPr>
          <p:cNvSpPr txBox="1"/>
          <p:nvPr/>
        </p:nvSpPr>
        <p:spPr>
          <a:xfrm>
            <a:off x="2383562" y="3542021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Marco normativo y procedimientos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C04FE28-9EF4-68AE-8C3B-76BCA50D160A}"/>
              </a:ext>
            </a:extLst>
          </p:cNvPr>
          <p:cNvCxnSpPr>
            <a:cxnSpLocks/>
          </p:cNvCxnSpPr>
          <p:nvPr/>
        </p:nvCxnSpPr>
        <p:spPr>
          <a:xfrm>
            <a:off x="2383562" y="3995666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F2621C60-2485-5697-7025-AB97DB3CDB93}"/>
              </a:ext>
            </a:extLst>
          </p:cNvPr>
          <p:cNvSpPr/>
          <p:nvPr/>
        </p:nvSpPr>
        <p:spPr>
          <a:xfrm>
            <a:off x="1757230" y="3488486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7 CuadroTexto">
            <a:extLst>
              <a:ext uri="{FF2B5EF4-FFF2-40B4-BE49-F238E27FC236}">
                <a16:creationId xmlns:a16="http://schemas.microsoft.com/office/drawing/2014/main" id="{113B6A0B-F2F2-DC6D-0667-C54E977F4DE3}"/>
              </a:ext>
            </a:extLst>
          </p:cNvPr>
          <p:cNvSpPr txBox="1"/>
          <p:nvPr/>
        </p:nvSpPr>
        <p:spPr>
          <a:xfrm>
            <a:off x="2383562" y="4469436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Compromisos, indicadores y metas del PI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4F239C9-2545-5840-1E45-4C67BC07703B}"/>
              </a:ext>
            </a:extLst>
          </p:cNvPr>
          <p:cNvCxnSpPr>
            <a:cxnSpLocks/>
          </p:cNvCxnSpPr>
          <p:nvPr/>
        </p:nvCxnSpPr>
        <p:spPr>
          <a:xfrm>
            <a:off x="2383562" y="4923081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4255693F-C820-7DE5-61A9-A61B08ED6ABD}"/>
              </a:ext>
            </a:extLst>
          </p:cNvPr>
          <p:cNvSpPr/>
          <p:nvPr/>
        </p:nvSpPr>
        <p:spPr>
          <a:xfrm>
            <a:off x="1757230" y="4415901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7 CuadroTexto">
            <a:extLst>
              <a:ext uri="{FF2B5EF4-FFF2-40B4-BE49-F238E27FC236}">
                <a16:creationId xmlns:a16="http://schemas.microsoft.com/office/drawing/2014/main" id="{8AFF84A3-5FB1-61BD-0CCD-282928E2F50F}"/>
              </a:ext>
            </a:extLst>
          </p:cNvPr>
          <p:cNvSpPr txBox="1"/>
          <p:nvPr/>
        </p:nvSpPr>
        <p:spPr>
          <a:xfrm>
            <a:off x="2383562" y="5330499"/>
            <a:ext cx="8132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Verificación del </a:t>
            </a:r>
            <a:r>
              <a:rPr kumimoji="0" lang="es-ES" sz="2000" b="1" i="0" u="none" strike="noStrike" kern="1200" cap="none" spc="0" normalizeH="0" baseline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cumplimie</a:t>
            </a:r>
            <a:r>
              <a:rPr lang="es-ES" sz="2000" dirty="0">
                <a:solidFill>
                  <a:srgbClr val="2F5597"/>
                </a:solidFill>
              </a:rPr>
              <a:t>nto, transferencia y 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de recursos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0D78A02-D33C-3D0F-02C8-DEA5DE5A49A0}"/>
              </a:ext>
            </a:extLst>
          </p:cNvPr>
          <p:cNvCxnSpPr>
            <a:cxnSpLocks/>
          </p:cNvCxnSpPr>
          <p:nvPr/>
        </p:nvCxnSpPr>
        <p:spPr>
          <a:xfrm>
            <a:off x="2383562" y="5784144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13018454-FBBA-6BC3-DC54-088748DA6E6A}"/>
              </a:ext>
            </a:extLst>
          </p:cNvPr>
          <p:cNvSpPr/>
          <p:nvPr/>
        </p:nvSpPr>
        <p:spPr>
          <a:xfrm>
            <a:off x="1757230" y="5276964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D70C0C-E873-1FD5-7D35-CE6E2551D086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8A42F361-048A-1874-E329-18DA42B237B1}"/>
              </a:ext>
            </a:extLst>
          </p:cNvPr>
          <p:cNvSpPr/>
          <p:nvPr/>
        </p:nvSpPr>
        <p:spPr>
          <a:xfrm>
            <a:off x="1594518" y="1334335"/>
            <a:ext cx="6264388" cy="38890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733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3;p1">
            <a:extLst>
              <a:ext uri="{FF2B5EF4-FFF2-40B4-BE49-F238E27FC236}">
                <a16:creationId xmlns:a16="http://schemas.microsoft.com/office/drawing/2014/main" id="{7D74D962-831C-9CF0-BD71-CCF062837994}"/>
              </a:ext>
            </a:extLst>
          </p:cNvPr>
          <p:cNvSpPr txBox="1"/>
          <p:nvPr/>
        </p:nvSpPr>
        <p:spPr>
          <a:xfrm>
            <a:off x="603234" y="408228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Verificación del cumplimiento de metas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44D5DAB-5A76-4A7B-1A44-EE57BB3F47A6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78F0BA34-438F-BE73-6CA5-7AD63539FD42}"/>
              </a:ext>
            </a:extLst>
          </p:cNvPr>
          <p:cNvSpPr txBox="1"/>
          <p:nvPr/>
        </p:nvSpPr>
        <p:spPr>
          <a:xfrm>
            <a:off x="1650056" y="2573106"/>
            <a:ext cx="3630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DGPP del MEF consolida y aprueba y publica los resultados de la verificación del cumplimiento de metas con RD.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F173D3-012B-64FC-ACB6-8C2F0B05E312}"/>
              </a:ext>
            </a:extLst>
          </p:cNvPr>
          <p:cNvSpPr txBox="1"/>
          <p:nvPr/>
        </p:nvSpPr>
        <p:spPr>
          <a:xfrm>
            <a:off x="1665255" y="3403339"/>
            <a:ext cx="3286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Municipalidades presentan a la DGPP sus observaciones (De acuerdo al comunicado del MEF)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393D95-5E7D-4E53-7483-639E5B81F936}"/>
              </a:ext>
            </a:extLst>
          </p:cNvPr>
          <p:cNvSpPr txBox="1"/>
          <p:nvPr/>
        </p:nvSpPr>
        <p:spPr>
          <a:xfrm>
            <a:off x="1650055" y="4250055"/>
            <a:ext cx="4110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Observaciones son evaluadas por las entidades implementadoras de los compromisos e informa a la DGPP sus resultados (De acuerdo a los plazos de la DGPP)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46E02C-BAA2-FF4D-77CB-4CF6E66F6028}"/>
              </a:ext>
            </a:extLst>
          </p:cNvPr>
          <p:cNvSpPr txBox="1"/>
          <p:nvPr/>
        </p:nvSpPr>
        <p:spPr>
          <a:xfrm>
            <a:off x="1650055" y="5367587"/>
            <a:ext cx="4176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 DGPP consolida, aprueba y publica los resultados complementarios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2BE343-AFDD-BBE9-76E6-40A3384506ED}"/>
              </a:ext>
            </a:extLst>
          </p:cNvPr>
          <p:cNvSpPr txBox="1"/>
          <p:nvPr/>
        </p:nvSpPr>
        <p:spPr>
          <a:xfrm>
            <a:off x="1650056" y="1898546"/>
            <a:ext cx="3925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Cada entidad implementadora (EI) evalúa los resultados del PI y  remite al MEF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25EDBC4-ECC4-97C3-DC1C-A33D5A8BB12B}"/>
              </a:ext>
            </a:extLst>
          </p:cNvPr>
          <p:cNvSpPr txBox="1"/>
          <p:nvPr/>
        </p:nvSpPr>
        <p:spPr>
          <a:xfrm>
            <a:off x="9228956" y="5371022"/>
            <a:ext cx="16218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hasta 85 días hábiles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09CA4C8-0E23-A797-DE8B-08A18E3A2733}"/>
              </a:ext>
            </a:extLst>
          </p:cNvPr>
          <p:cNvSpPr txBox="1"/>
          <p:nvPr/>
        </p:nvSpPr>
        <p:spPr>
          <a:xfrm>
            <a:off x="8944959" y="1872329"/>
            <a:ext cx="2659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30 días hábiles después del 31/12/2023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B558F01-42D8-1BFF-5ADD-BD47DB611829}"/>
              </a:ext>
            </a:extLst>
          </p:cNvPr>
          <p:cNvSpPr txBox="1"/>
          <p:nvPr/>
        </p:nvSpPr>
        <p:spPr>
          <a:xfrm>
            <a:off x="5738253" y="1882717"/>
            <a:ext cx="2413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10 días hábiles después del 30/06/2023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07A3249-2917-F536-5716-13458D9AABBE}"/>
              </a:ext>
            </a:extLst>
          </p:cNvPr>
          <p:cNvSpPr txBox="1"/>
          <p:nvPr/>
        </p:nvSpPr>
        <p:spPr>
          <a:xfrm>
            <a:off x="8944959" y="2594403"/>
            <a:ext cx="2659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50 días hábiles después del 31/12/2023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C6D9D41-BADF-E4D8-3DD1-E2CE8F897AB4}"/>
              </a:ext>
            </a:extLst>
          </p:cNvPr>
          <p:cNvSpPr txBox="1"/>
          <p:nvPr/>
        </p:nvSpPr>
        <p:spPr>
          <a:xfrm>
            <a:off x="5738253" y="2703537"/>
            <a:ext cx="2458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15 días hábiles después del 30/06/2023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7BA8DF4-DA5C-D135-1EDD-0E65281A324E}"/>
              </a:ext>
            </a:extLst>
          </p:cNvPr>
          <p:cNvSpPr txBox="1"/>
          <p:nvPr/>
        </p:nvSpPr>
        <p:spPr>
          <a:xfrm>
            <a:off x="5826117" y="3528798"/>
            <a:ext cx="5607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De acuerdo al comunicado del MEF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F365078-198E-55FD-A001-2B0CB27273C1}"/>
              </a:ext>
            </a:extLst>
          </p:cNvPr>
          <p:cNvSpPr txBox="1"/>
          <p:nvPr/>
        </p:nvSpPr>
        <p:spPr>
          <a:xfrm>
            <a:off x="6574300" y="4432712"/>
            <a:ext cx="4110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De acuerdo a los plazos de la DGPP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E579A22-A7C8-1ABD-C8BC-84A2FF3AEAA6}"/>
              </a:ext>
            </a:extLst>
          </p:cNvPr>
          <p:cNvSpPr txBox="1"/>
          <p:nvPr/>
        </p:nvSpPr>
        <p:spPr>
          <a:xfrm>
            <a:off x="6096000" y="5371022"/>
            <a:ext cx="1766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hasta 100 días hábiles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F2C3B6DA-6913-3094-73D8-08A35C556F8D}"/>
              </a:ext>
            </a:extLst>
          </p:cNvPr>
          <p:cNvSpPr/>
          <p:nvPr/>
        </p:nvSpPr>
        <p:spPr>
          <a:xfrm>
            <a:off x="1164125" y="1919583"/>
            <a:ext cx="468000" cy="468000"/>
          </a:xfrm>
          <a:prstGeom prst="ellipse">
            <a:avLst/>
          </a:prstGeom>
          <a:solidFill>
            <a:srgbClr val="E2A14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EF5CD24C-301C-9C91-96CD-00FE1514075F}"/>
              </a:ext>
            </a:extLst>
          </p:cNvPr>
          <p:cNvSpPr/>
          <p:nvPr/>
        </p:nvSpPr>
        <p:spPr>
          <a:xfrm>
            <a:off x="1166869" y="2680630"/>
            <a:ext cx="468000" cy="468000"/>
          </a:xfrm>
          <a:prstGeom prst="ellipse">
            <a:avLst/>
          </a:prstGeom>
          <a:solidFill>
            <a:srgbClr val="E3061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3141C6B3-9DD5-8709-F67C-09CC6C114E02}"/>
              </a:ext>
            </a:extLst>
          </p:cNvPr>
          <p:cNvSpPr/>
          <p:nvPr/>
        </p:nvSpPr>
        <p:spPr>
          <a:xfrm>
            <a:off x="1166869" y="3474865"/>
            <a:ext cx="468000" cy="468000"/>
          </a:xfrm>
          <a:prstGeom prst="ellipse">
            <a:avLst/>
          </a:prstGeom>
          <a:solidFill>
            <a:srgbClr val="41B7A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7BE5C832-56DA-28E4-1EE5-62D67ED6A60E}"/>
              </a:ext>
            </a:extLst>
          </p:cNvPr>
          <p:cNvSpPr/>
          <p:nvPr/>
        </p:nvSpPr>
        <p:spPr>
          <a:xfrm>
            <a:off x="1164125" y="4345413"/>
            <a:ext cx="468000" cy="468000"/>
          </a:xfrm>
          <a:prstGeom prst="ellipse">
            <a:avLst/>
          </a:prstGeom>
          <a:solidFill>
            <a:srgbClr val="3F86C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C5444411-38DC-39A8-813F-39E9B125800D}"/>
              </a:ext>
            </a:extLst>
          </p:cNvPr>
          <p:cNvSpPr/>
          <p:nvPr/>
        </p:nvSpPr>
        <p:spPr>
          <a:xfrm>
            <a:off x="1164125" y="5367587"/>
            <a:ext cx="468000" cy="468000"/>
          </a:xfrm>
          <a:prstGeom prst="ellipse">
            <a:avLst/>
          </a:prstGeom>
          <a:solidFill>
            <a:srgbClr val="004A9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6E92526C-8330-871D-CB20-5F3E67867F0E}"/>
              </a:ext>
            </a:extLst>
          </p:cNvPr>
          <p:cNvCxnSpPr>
            <a:cxnSpLocks/>
          </p:cNvCxnSpPr>
          <p:nvPr/>
        </p:nvCxnSpPr>
        <p:spPr>
          <a:xfrm>
            <a:off x="959224" y="2425201"/>
            <a:ext cx="1064517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48AE3FDC-FAF5-DD0F-F7FA-5A6638F67C63}"/>
              </a:ext>
            </a:extLst>
          </p:cNvPr>
          <p:cNvCxnSpPr>
            <a:cxnSpLocks/>
          </p:cNvCxnSpPr>
          <p:nvPr/>
        </p:nvCxnSpPr>
        <p:spPr>
          <a:xfrm>
            <a:off x="959224" y="4105377"/>
            <a:ext cx="1064517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75679882-6A84-8390-6703-EEA9677A1734}"/>
              </a:ext>
            </a:extLst>
          </p:cNvPr>
          <p:cNvCxnSpPr>
            <a:cxnSpLocks/>
          </p:cNvCxnSpPr>
          <p:nvPr/>
        </p:nvCxnSpPr>
        <p:spPr>
          <a:xfrm>
            <a:off x="959224" y="5217000"/>
            <a:ext cx="1064517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841C89F5-DC3C-0ACB-F073-01FDDB7D7744}"/>
              </a:ext>
            </a:extLst>
          </p:cNvPr>
          <p:cNvCxnSpPr>
            <a:cxnSpLocks/>
          </p:cNvCxnSpPr>
          <p:nvPr/>
        </p:nvCxnSpPr>
        <p:spPr>
          <a:xfrm>
            <a:off x="878541" y="3332532"/>
            <a:ext cx="1064517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0480363-9C5B-5F32-7399-C3C669E43235}"/>
              </a:ext>
            </a:extLst>
          </p:cNvPr>
          <p:cNvSpPr/>
          <p:nvPr/>
        </p:nvSpPr>
        <p:spPr>
          <a:xfrm>
            <a:off x="524337" y="1385342"/>
            <a:ext cx="11143326" cy="326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dondear rectángulo de esquina diagonal 64">
            <a:extLst>
              <a:ext uri="{FF2B5EF4-FFF2-40B4-BE49-F238E27FC236}">
                <a16:creationId xmlns:a16="http://schemas.microsoft.com/office/drawing/2014/main" id="{CD146E0B-A073-D0E2-91C5-4663D6D96EB9}"/>
              </a:ext>
            </a:extLst>
          </p:cNvPr>
          <p:cNvSpPr/>
          <p:nvPr/>
        </p:nvSpPr>
        <p:spPr>
          <a:xfrm>
            <a:off x="5738253" y="1366834"/>
            <a:ext cx="2096171" cy="376715"/>
          </a:xfrm>
          <a:prstGeom prst="round2DiagRect">
            <a:avLst/>
          </a:prstGeom>
          <a:solidFill>
            <a:srgbClr val="00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Tramo I</a:t>
            </a:r>
          </a:p>
          <a:p>
            <a:pPr algn="ctr"/>
            <a:r>
              <a:rPr lang="es-ES" sz="1200" b="1">
                <a:solidFill>
                  <a:schemeClr val="bg1"/>
                </a:solidFill>
              </a:rPr>
              <a:t>Hasta el 30/06/2023</a:t>
            </a:r>
          </a:p>
        </p:txBody>
      </p:sp>
      <p:sp>
        <p:nvSpPr>
          <p:cNvPr id="17" name="Redondear rectángulo de esquina diagonal 64">
            <a:extLst>
              <a:ext uri="{FF2B5EF4-FFF2-40B4-BE49-F238E27FC236}">
                <a16:creationId xmlns:a16="http://schemas.microsoft.com/office/drawing/2014/main" id="{B8482592-C8DE-4C69-F6D9-5BEB1330F811}"/>
              </a:ext>
            </a:extLst>
          </p:cNvPr>
          <p:cNvSpPr/>
          <p:nvPr/>
        </p:nvSpPr>
        <p:spPr>
          <a:xfrm>
            <a:off x="8991801" y="1368430"/>
            <a:ext cx="2096171" cy="360134"/>
          </a:xfrm>
          <a:prstGeom prst="round2DiagRect">
            <a:avLst/>
          </a:prstGeom>
          <a:solidFill>
            <a:srgbClr val="00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Tramo II</a:t>
            </a:r>
          </a:p>
          <a:p>
            <a:pPr algn="ctr"/>
            <a:r>
              <a:rPr lang="es-ES" sz="1200" b="1">
                <a:solidFill>
                  <a:schemeClr val="bg1"/>
                </a:solidFill>
              </a:rPr>
              <a:t>Hasta el 31/12/2023</a:t>
            </a:r>
          </a:p>
        </p:txBody>
      </p:sp>
      <p:sp>
        <p:nvSpPr>
          <p:cNvPr id="18" name="Redondear rectángulo de esquina diagonal 64">
            <a:extLst>
              <a:ext uri="{FF2B5EF4-FFF2-40B4-BE49-F238E27FC236}">
                <a16:creationId xmlns:a16="http://schemas.microsoft.com/office/drawing/2014/main" id="{D9074D6C-779B-E20C-E3FA-987E1D692F41}"/>
              </a:ext>
            </a:extLst>
          </p:cNvPr>
          <p:cNvSpPr/>
          <p:nvPr/>
        </p:nvSpPr>
        <p:spPr>
          <a:xfrm>
            <a:off x="2015308" y="1348623"/>
            <a:ext cx="2096171" cy="376715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Proceso</a:t>
            </a:r>
          </a:p>
        </p:txBody>
      </p:sp>
    </p:spTree>
    <p:extLst>
      <p:ext uri="{BB962C8B-B14F-4D97-AF65-F5344CB8AC3E}">
        <p14:creationId xmlns:p14="http://schemas.microsoft.com/office/powerpoint/2010/main" val="225065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>
            <a:extLst>
              <a:ext uri="{FF2B5EF4-FFF2-40B4-BE49-F238E27FC236}">
                <a16:creationId xmlns:a16="http://schemas.microsoft.com/office/drawing/2014/main" id="{B72DBFA9-3723-6EC7-BC9F-E6A778EE6B70}"/>
              </a:ext>
            </a:extLst>
          </p:cNvPr>
          <p:cNvSpPr txBox="1"/>
          <p:nvPr/>
        </p:nvSpPr>
        <p:spPr>
          <a:xfrm>
            <a:off x="2383562" y="1834512"/>
            <a:ext cx="600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Generalidades del Pr</a:t>
            </a:r>
            <a:r>
              <a:rPr lang="es-ES" sz="2000" err="1">
                <a:solidFill>
                  <a:srgbClr val="2F5597"/>
                </a:solidFill>
              </a:rPr>
              <a:t>ograma</a:t>
            </a:r>
            <a:r>
              <a:rPr lang="es-ES" sz="2000">
                <a:solidFill>
                  <a:srgbClr val="2F5597"/>
                </a:solidFill>
              </a:rPr>
              <a:t> de Incentivos</a:t>
            </a: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8FE3E11-66EE-AF04-EC7F-8A2545923D6F}"/>
              </a:ext>
            </a:extLst>
          </p:cNvPr>
          <p:cNvCxnSpPr>
            <a:cxnSpLocks/>
          </p:cNvCxnSpPr>
          <p:nvPr/>
        </p:nvCxnSpPr>
        <p:spPr>
          <a:xfrm>
            <a:off x="2383562" y="2288157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E60E204-0C89-0874-FB11-6F653F8D8D8A}"/>
              </a:ext>
            </a:extLst>
          </p:cNvPr>
          <p:cNvSpPr txBox="1"/>
          <p:nvPr/>
        </p:nvSpPr>
        <p:spPr>
          <a:xfrm>
            <a:off x="1403450" y="398445"/>
            <a:ext cx="170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Contenido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7A75B5D-FD19-B550-5B4B-F3097DA8473F}"/>
              </a:ext>
            </a:extLst>
          </p:cNvPr>
          <p:cNvSpPr/>
          <p:nvPr/>
        </p:nvSpPr>
        <p:spPr>
          <a:xfrm>
            <a:off x="1757230" y="1780977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7 CuadroTexto">
            <a:extLst>
              <a:ext uri="{FF2B5EF4-FFF2-40B4-BE49-F238E27FC236}">
                <a16:creationId xmlns:a16="http://schemas.microsoft.com/office/drawing/2014/main" id="{BE29A23F-77DF-59ED-AD7D-93E3281E023F}"/>
              </a:ext>
            </a:extLst>
          </p:cNvPr>
          <p:cNvSpPr txBox="1"/>
          <p:nvPr/>
        </p:nvSpPr>
        <p:spPr>
          <a:xfrm>
            <a:off x="2383562" y="2688267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Cambios incorporados en el PI 2023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05FB5D7-35E7-684E-E370-3DF3D1D2D01A}"/>
              </a:ext>
            </a:extLst>
          </p:cNvPr>
          <p:cNvCxnSpPr>
            <a:cxnSpLocks/>
          </p:cNvCxnSpPr>
          <p:nvPr/>
        </p:nvCxnSpPr>
        <p:spPr>
          <a:xfrm>
            <a:off x="2383562" y="3141912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59EDEE87-E264-1F4E-8B94-1516693B24E1}"/>
              </a:ext>
            </a:extLst>
          </p:cNvPr>
          <p:cNvSpPr/>
          <p:nvPr/>
        </p:nvSpPr>
        <p:spPr>
          <a:xfrm>
            <a:off x="1757230" y="2634732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7 CuadroTexto">
            <a:extLst>
              <a:ext uri="{FF2B5EF4-FFF2-40B4-BE49-F238E27FC236}">
                <a16:creationId xmlns:a16="http://schemas.microsoft.com/office/drawing/2014/main" id="{AF9A0888-C781-DE0E-241B-6B82D9F42882}"/>
              </a:ext>
            </a:extLst>
          </p:cNvPr>
          <p:cNvSpPr txBox="1"/>
          <p:nvPr/>
        </p:nvSpPr>
        <p:spPr>
          <a:xfrm>
            <a:off x="2383562" y="3542021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Marco normativo y procedimientos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C04FE28-9EF4-68AE-8C3B-76BCA50D160A}"/>
              </a:ext>
            </a:extLst>
          </p:cNvPr>
          <p:cNvCxnSpPr>
            <a:cxnSpLocks/>
          </p:cNvCxnSpPr>
          <p:nvPr/>
        </p:nvCxnSpPr>
        <p:spPr>
          <a:xfrm>
            <a:off x="2383562" y="3995666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F2621C60-2485-5697-7025-AB97DB3CDB93}"/>
              </a:ext>
            </a:extLst>
          </p:cNvPr>
          <p:cNvSpPr/>
          <p:nvPr/>
        </p:nvSpPr>
        <p:spPr>
          <a:xfrm>
            <a:off x="1757230" y="3488486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7 CuadroTexto">
            <a:extLst>
              <a:ext uri="{FF2B5EF4-FFF2-40B4-BE49-F238E27FC236}">
                <a16:creationId xmlns:a16="http://schemas.microsoft.com/office/drawing/2014/main" id="{113B6A0B-F2F2-DC6D-0667-C54E977F4DE3}"/>
              </a:ext>
            </a:extLst>
          </p:cNvPr>
          <p:cNvSpPr txBox="1"/>
          <p:nvPr/>
        </p:nvSpPr>
        <p:spPr>
          <a:xfrm>
            <a:off x="2383562" y="4469436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Compromisos, indicadores y metas del PI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4F239C9-2545-5840-1E45-4C67BC07703B}"/>
              </a:ext>
            </a:extLst>
          </p:cNvPr>
          <p:cNvCxnSpPr>
            <a:cxnSpLocks/>
          </p:cNvCxnSpPr>
          <p:nvPr/>
        </p:nvCxnSpPr>
        <p:spPr>
          <a:xfrm>
            <a:off x="2383562" y="4923081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4255693F-C820-7DE5-61A9-A61B08ED6ABD}"/>
              </a:ext>
            </a:extLst>
          </p:cNvPr>
          <p:cNvSpPr/>
          <p:nvPr/>
        </p:nvSpPr>
        <p:spPr>
          <a:xfrm>
            <a:off x="1757230" y="4415901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7 CuadroTexto">
            <a:extLst>
              <a:ext uri="{FF2B5EF4-FFF2-40B4-BE49-F238E27FC236}">
                <a16:creationId xmlns:a16="http://schemas.microsoft.com/office/drawing/2014/main" id="{8AFF84A3-5FB1-61BD-0CCD-282928E2F50F}"/>
              </a:ext>
            </a:extLst>
          </p:cNvPr>
          <p:cNvSpPr txBox="1"/>
          <p:nvPr/>
        </p:nvSpPr>
        <p:spPr>
          <a:xfrm>
            <a:off x="2383562" y="5330499"/>
            <a:ext cx="8132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Verificación del </a:t>
            </a:r>
            <a:r>
              <a:rPr kumimoji="0" lang="es-ES" sz="2000" b="1" i="0" u="none" strike="noStrike" kern="1200" cap="none" spc="0" normalizeH="0" baseline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cumplimie</a:t>
            </a:r>
            <a:r>
              <a:rPr lang="es-ES" sz="2000">
                <a:solidFill>
                  <a:srgbClr val="2F5597"/>
                </a:solidFill>
              </a:rPr>
              <a:t>nto, transferencia y u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de recursos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0D78A02-D33C-3D0F-02C8-DEA5DE5A49A0}"/>
              </a:ext>
            </a:extLst>
          </p:cNvPr>
          <p:cNvCxnSpPr>
            <a:cxnSpLocks/>
          </p:cNvCxnSpPr>
          <p:nvPr/>
        </p:nvCxnSpPr>
        <p:spPr>
          <a:xfrm>
            <a:off x="2383562" y="5784144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13018454-FBBA-6BC3-DC54-088748DA6E6A}"/>
              </a:ext>
            </a:extLst>
          </p:cNvPr>
          <p:cNvSpPr/>
          <p:nvPr/>
        </p:nvSpPr>
        <p:spPr>
          <a:xfrm>
            <a:off x="1757230" y="5276964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D70C0C-E873-1FD5-7D35-CE6E2551D086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8A42F361-048A-1874-E329-18DA42B237B1}"/>
              </a:ext>
            </a:extLst>
          </p:cNvPr>
          <p:cNvSpPr/>
          <p:nvPr/>
        </p:nvSpPr>
        <p:spPr>
          <a:xfrm>
            <a:off x="1531765" y="2492188"/>
            <a:ext cx="8822470" cy="363152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52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3;p1">
            <a:extLst>
              <a:ext uri="{FF2B5EF4-FFF2-40B4-BE49-F238E27FC236}">
                <a16:creationId xmlns:a16="http://schemas.microsoft.com/office/drawing/2014/main" id="{7D74D962-831C-9CF0-BD71-CCF062837994}"/>
              </a:ext>
            </a:extLst>
          </p:cNvPr>
          <p:cNvSpPr txBox="1"/>
          <p:nvPr/>
        </p:nvSpPr>
        <p:spPr>
          <a:xfrm>
            <a:off x="603234" y="408228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>
                <a:solidFill>
                  <a:srgbClr val="223B79"/>
                </a:solidFill>
                <a:sym typeface="Arial"/>
              </a:rPr>
              <a:t>Sobre la t</a:t>
            </a: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ransferencia de recursos del PI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44D5DAB-5A76-4A7B-1A44-EE57BB3F47A6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8E938A5-86C6-F0B7-DC45-56F7F955B688}"/>
              </a:ext>
            </a:extLst>
          </p:cNvPr>
          <p:cNvCxnSpPr>
            <a:cxnSpLocks/>
          </p:cNvCxnSpPr>
          <p:nvPr/>
        </p:nvCxnSpPr>
        <p:spPr>
          <a:xfrm>
            <a:off x="941295" y="2649319"/>
            <a:ext cx="1064517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508D122-08F4-AD50-9649-CFC1B566312A}"/>
              </a:ext>
            </a:extLst>
          </p:cNvPr>
          <p:cNvCxnSpPr>
            <a:cxnSpLocks/>
          </p:cNvCxnSpPr>
          <p:nvPr/>
        </p:nvCxnSpPr>
        <p:spPr>
          <a:xfrm>
            <a:off x="941295" y="4329495"/>
            <a:ext cx="1064517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D402DA8-8272-95B3-B942-60233A804DFF}"/>
              </a:ext>
            </a:extLst>
          </p:cNvPr>
          <p:cNvCxnSpPr>
            <a:cxnSpLocks/>
          </p:cNvCxnSpPr>
          <p:nvPr/>
        </p:nvCxnSpPr>
        <p:spPr>
          <a:xfrm>
            <a:off x="994738" y="5306996"/>
            <a:ext cx="1064517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6B39384-3A62-48E5-3E35-84CD910BCE9C}"/>
              </a:ext>
            </a:extLst>
          </p:cNvPr>
          <p:cNvCxnSpPr>
            <a:cxnSpLocks/>
          </p:cNvCxnSpPr>
          <p:nvPr/>
        </p:nvCxnSpPr>
        <p:spPr>
          <a:xfrm>
            <a:off x="860612" y="3556650"/>
            <a:ext cx="1064517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49754DF-8FD1-DF1B-22E1-813C4637ADB1}"/>
              </a:ext>
            </a:extLst>
          </p:cNvPr>
          <p:cNvSpPr/>
          <p:nvPr/>
        </p:nvSpPr>
        <p:spPr>
          <a:xfrm>
            <a:off x="524337" y="1385342"/>
            <a:ext cx="11143326" cy="326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2396758-81AC-FA3B-AA27-0ABD47945C77}"/>
              </a:ext>
            </a:extLst>
          </p:cNvPr>
          <p:cNvSpPr txBox="1"/>
          <p:nvPr/>
        </p:nvSpPr>
        <p:spPr>
          <a:xfrm>
            <a:off x="1462738" y="2119864"/>
            <a:ext cx="2212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Montos máximos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(Art 12)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8D5F727-0D97-C777-341A-D190DF5EDA5E}"/>
              </a:ext>
            </a:extLst>
          </p:cNvPr>
          <p:cNvSpPr txBox="1"/>
          <p:nvPr/>
        </p:nvSpPr>
        <p:spPr>
          <a:xfrm>
            <a:off x="1462738" y="2985884"/>
            <a:ext cx="3925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>
                <a:latin typeface="Arial" panose="020B0604020202020204" pitchFamily="34" charset="0"/>
                <a:cs typeface="Arial" panose="020B0604020202020204" pitchFamily="34" charset="0"/>
              </a:rPr>
              <a:t>Ranking de municipalidades </a:t>
            </a: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(Art 11)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CC4C70-B3BC-5551-D3CC-0D230B3890E1}"/>
              </a:ext>
            </a:extLst>
          </p:cNvPr>
          <p:cNvSpPr txBox="1"/>
          <p:nvPr/>
        </p:nvSpPr>
        <p:spPr>
          <a:xfrm>
            <a:off x="1462738" y="3839331"/>
            <a:ext cx="3925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Información remitida por la PCM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(Art 13)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6C7E280-6D09-ED21-DF88-6FC182A78560}"/>
              </a:ext>
            </a:extLst>
          </p:cNvPr>
          <p:cNvSpPr txBox="1"/>
          <p:nvPr/>
        </p:nvSpPr>
        <p:spPr>
          <a:xfrm>
            <a:off x="1462738" y="4704113"/>
            <a:ext cx="2894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>
                <a:latin typeface="Arial" panose="020B0604020202020204" pitchFamily="34" charset="0"/>
                <a:cs typeface="Arial" panose="020B0604020202020204" pitchFamily="34" charset="0"/>
              </a:rPr>
              <a:t>Transferencia de recursos </a:t>
            </a: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(Art 14, 15)</a:t>
            </a:r>
          </a:p>
        </p:txBody>
      </p:sp>
      <p:sp>
        <p:nvSpPr>
          <p:cNvPr id="16" name="Redondear rectángulo de esquina diagonal 64">
            <a:extLst>
              <a:ext uri="{FF2B5EF4-FFF2-40B4-BE49-F238E27FC236}">
                <a16:creationId xmlns:a16="http://schemas.microsoft.com/office/drawing/2014/main" id="{A07D9920-67F4-B68D-6C13-6282CCE4981B}"/>
              </a:ext>
            </a:extLst>
          </p:cNvPr>
          <p:cNvSpPr/>
          <p:nvPr/>
        </p:nvSpPr>
        <p:spPr>
          <a:xfrm>
            <a:off x="5694549" y="1341780"/>
            <a:ext cx="1603841" cy="376715"/>
          </a:xfrm>
          <a:prstGeom prst="round2DiagRect">
            <a:avLst/>
          </a:prstGeom>
          <a:solidFill>
            <a:srgbClr val="00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Tramo I</a:t>
            </a:r>
          </a:p>
        </p:txBody>
      </p:sp>
      <p:sp>
        <p:nvSpPr>
          <p:cNvPr id="17" name="Redondear rectángulo de esquina diagonal 64">
            <a:extLst>
              <a:ext uri="{FF2B5EF4-FFF2-40B4-BE49-F238E27FC236}">
                <a16:creationId xmlns:a16="http://schemas.microsoft.com/office/drawing/2014/main" id="{7ED49F0B-F865-0518-C89B-348D21A3393D}"/>
              </a:ext>
            </a:extLst>
          </p:cNvPr>
          <p:cNvSpPr/>
          <p:nvPr/>
        </p:nvSpPr>
        <p:spPr>
          <a:xfrm>
            <a:off x="8881461" y="1385342"/>
            <a:ext cx="1603842" cy="360134"/>
          </a:xfrm>
          <a:prstGeom prst="round2DiagRect">
            <a:avLst/>
          </a:prstGeom>
          <a:solidFill>
            <a:srgbClr val="00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Tramo II</a:t>
            </a:r>
          </a:p>
        </p:txBody>
      </p:sp>
      <p:sp>
        <p:nvSpPr>
          <p:cNvPr id="18" name="Redondear rectángulo de esquina diagonal 64">
            <a:extLst>
              <a:ext uri="{FF2B5EF4-FFF2-40B4-BE49-F238E27FC236}">
                <a16:creationId xmlns:a16="http://schemas.microsoft.com/office/drawing/2014/main" id="{B6BED85A-1470-AAE1-B6E1-E90E6A337F3B}"/>
              </a:ext>
            </a:extLst>
          </p:cNvPr>
          <p:cNvSpPr/>
          <p:nvPr/>
        </p:nvSpPr>
        <p:spPr>
          <a:xfrm>
            <a:off x="1758757" y="1368532"/>
            <a:ext cx="2096171" cy="376715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Proceso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F29F959-CBA2-B304-020F-F659B8EDF1F9}"/>
              </a:ext>
            </a:extLst>
          </p:cNvPr>
          <p:cNvSpPr txBox="1"/>
          <p:nvPr/>
        </p:nvSpPr>
        <p:spPr>
          <a:xfrm>
            <a:off x="9135035" y="2935589"/>
            <a:ext cx="19192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RD 30 Abril 2024</a:t>
            </a:r>
          </a:p>
          <a:p>
            <a:pPr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Incluye el Tramo I y II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3C3F03B-A592-3928-EC2C-E918CEFD3598}"/>
              </a:ext>
            </a:extLst>
          </p:cNvPr>
          <p:cNvSpPr txBox="1"/>
          <p:nvPr/>
        </p:nvSpPr>
        <p:spPr>
          <a:xfrm>
            <a:off x="4914759" y="2001468"/>
            <a:ext cx="3127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DS </a:t>
            </a:r>
            <a:r>
              <a:rPr lang="es-PE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N°</a:t>
            </a:r>
            <a:r>
              <a:rPr lang="es-P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 095-2023-EF (Anexo VII) </a:t>
            </a:r>
          </a:p>
          <a:p>
            <a:pPr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Índice de Distribución </a:t>
            </a:r>
          </a:p>
          <a:p>
            <a:pPr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FONCOMUN - 2023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DF19E-F272-E179-0643-D9C0A8497B6A}"/>
              </a:ext>
            </a:extLst>
          </p:cNvPr>
          <p:cNvSpPr txBox="1"/>
          <p:nvPr/>
        </p:nvSpPr>
        <p:spPr>
          <a:xfrm>
            <a:off x="8570259" y="1949456"/>
            <a:ext cx="2935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RM publicada diez (10) días hábiles después de la publicación del Índice de Distribución FONCOMUN – 2024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B22A6AA-B8FA-B0A9-78C0-8CF13FB19E55}"/>
              </a:ext>
            </a:extLst>
          </p:cNvPr>
          <p:cNvSpPr txBox="1"/>
          <p:nvPr/>
        </p:nvSpPr>
        <p:spPr>
          <a:xfrm>
            <a:off x="5014262" y="3626589"/>
            <a:ext cx="6295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En base a la Nonagésima Octava Disposición Complementaria Final de la Ley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29951, Ley de Presupuesto del Sector Público para el Año Fiscal 2013, comunica un listado hasta el último día hábil de cada mes, en caso de variación, que condiciona la transferencia.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F4C58E8-BC59-EBE6-C99F-4C492EE9C6CC}"/>
              </a:ext>
            </a:extLst>
          </p:cNvPr>
          <p:cNvSpPr txBox="1"/>
          <p:nvPr/>
        </p:nvSpPr>
        <p:spPr>
          <a:xfrm>
            <a:off x="5181602" y="4820329"/>
            <a:ext cx="3477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Hasta el mes de julio del año 2023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18F5DCC-535A-EE61-1E53-6860775EB7D7}"/>
              </a:ext>
            </a:extLst>
          </p:cNvPr>
          <p:cNvSpPr txBox="1"/>
          <p:nvPr/>
        </p:nvSpPr>
        <p:spPr>
          <a:xfrm>
            <a:off x="8733805" y="5029997"/>
            <a:ext cx="25764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Hasta el mes de abril del año 2024.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F64C3D54-B4EA-65B4-802D-2A15AC96DDF4}"/>
              </a:ext>
            </a:extLst>
          </p:cNvPr>
          <p:cNvSpPr/>
          <p:nvPr/>
        </p:nvSpPr>
        <p:spPr>
          <a:xfrm>
            <a:off x="994738" y="2062726"/>
            <a:ext cx="468000" cy="468000"/>
          </a:xfrm>
          <a:prstGeom prst="ellipse">
            <a:avLst/>
          </a:prstGeom>
          <a:solidFill>
            <a:srgbClr val="E2A14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2D3CA4E-9937-3D01-F412-DF9E0975058E}"/>
              </a:ext>
            </a:extLst>
          </p:cNvPr>
          <p:cNvSpPr/>
          <p:nvPr/>
        </p:nvSpPr>
        <p:spPr>
          <a:xfrm>
            <a:off x="1009648" y="2923827"/>
            <a:ext cx="468000" cy="468000"/>
          </a:xfrm>
          <a:prstGeom prst="ellipse">
            <a:avLst/>
          </a:prstGeom>
          <a:solidFill>
            <a:srgbClr val="E3061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9C22D6AA-5BA1-8F73-D369-C9C943AF58E5}"/>
              </a:ext>
            </a:extLst>
          </p:cNvPr>
          <p:cNvSpPr/>
          <p:nvPr/>
        </p:nvSpPr>
        <p:spPr>
          <a:xfrm>
            <a:off x="1009648" y="3743830"/>
            <a:ext cx="468000" cy="468000"/>
          </a:xfrm>
          <a:prstGeom prst="ellipse">
            <a:avLst/>
          </a:prstGeom>
          <a:solidFill>
            <a:srgbClr val="41B7A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ED7875A4-7D6B-8423-2534-572C979A2A80}"/>
              </a:ext>
            </a:extLst>
          </p:cNvPr>
          <p:cNvSpPr/>
          <p:nvPr/>
        </p:nvSpPr>
        <p:spPr>
          <a:xfrm>
            <a:off x="1009648" y="4632496"/>
            <a:ext cx="468000" cy="468000"/>
          </a:xfrm>
          <a:prstGeom prst="ellipse">
            <a:avLst/>
          </a:prstGeom>
          <a:solidFill>
            <a:srgbClr val="3F86C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0C75CA1-1D27-1CDE-9380-BD493FB0E875}"/>
              </a:ext>
            </a:extLst>
          </p:cNvPr>
          <p:cNvSpPr txBox="1"/>
          <p:nvPr/>
        </p:nvSpPr>
        <p:spPr>
          <a:xfrm>
            <a:off x="4914759" y="4518252"/>
            <a:ext cx="29645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Financiamiento de: S/ 200 000 000,00 </a:t>
            </a:r>
            <a:endParaRPr lang="es-PE" sz="120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B6382BD-4E94-DD7C-68F4-93AD546473CF}"/>
              </a:ext>
            </a:extLst>
          </p:cNvPr>
          <p:cNvSpPr txBox="1"/>
          <p:nvPr/>
        </p:nvSpPr>
        <p:spPr>
          <a:xfrm>
            <a:off x="8545690" y="4399665"/>
            <a:ext cx="3097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Financiamiento: Se definirá en diciembre de 2023 en la Ley de Presupuesto del Sector Público para el Año Fiscal 2024</a:t>
            </a:r>
            <a:endParaRPr lang="es-PE" sz="12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2874346-09FA-5741-8E9B-AB03FE7355A7}"/>
              </a:ext>
            </a:extLst>
          </p:cNvPr>
          <p:cNvSpPr txBox="1"/>
          <p:nvPr/>
        </p:nvSpPr>
        <p:spPr>
          <a:xfrm>
            <a:off x="1559450" y="5658004"/>
            <a:ext cx="2894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>
                <a:latin typeface="Arial" panose="020B0604020202020204" pitchFamily="34" charset="0"/>
                <a:cs typeface="Arial" panose="020B0604020202020204" pitchFamily="34" charset="0"/>
              </a:rPr>
              <a:t>Indicadores para la evaluación</a:t>
            </a:r>
            <a:endParaRPr lang="es-E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493D9E94-5599-2700-E35E-2AEA10D51027}"/>
              </a:ext>
            </a:extLst>
          </p:cNvPr>
          <p:cNvSpPr/>
          <p:nvPr/>
        </p:nvSpPr>
        <p:spPr>
          <a:xfrm>
            <a:off x="1009648" y="5605502"/>
            <a:ext cx="468000" cy="468000"/>
          </a:xfrm>
          <a:prstGeom prst="ellipse">
            <a:avLst/>
          </a:prstGeom>
          <a:solidFill>
            <a:srgbClr val="004A9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BCC6BAA-197D-272A-4B0E-851902D2ECE7}"/>
              </a:ext>
            </a:extLst>
          </p:cNvPr>
          <p:cNvSpPr txBox="1"/>
          <p:nvPr/>
        </p:nvSpPr>
        <p:spPr>
          <a:xfrm>
            <a:off x="4844595" y="5587908"/>
            <a:ext cx="6395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La transferencia estará vinculada al cumplimiento de las metas de los indicadores establecidos para cada municipalidad por cada compromiso y por cada tramo (Anexo I)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380160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3;p1">
            <a:extLst>
              <a:ext uri="{FF2B5EF4-FFF2-40B4-BE49-F238E27FC236}">
                <a16:creationId xmlns:a16="http://schemas.microsoft.com/office/drawing/2014/main" id="{7D74D962-831C-9CF0-BD71-CCF062837994}"/>
              </a:ext>
            </a:extLst>
          </p:cNvPr>
          <p:cNvSpPr txBox="1"/>
          <p:nvPr/>
        </p:nvSpPr>
        <p:spPr>
          <a:xfrm>
            <a:off x="603234" y="408228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¿Cómo deben usarse los recursos del PI?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44D5DAB-5A76-4A7B-1A44-EE57BB3F47A6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45A51E30-68DD-B4F3-5417-D988025DABEA}"/>
              </a:ext>
            </a:extLst>
          </p:cNvPr>
          <p:cNvSpPr/>
          <p:nvPr/>
        </p:nvSpPr>
        <p:spPr>
          <a:xfrm>
            <a:off x="800100" y="1170384"/>
            <a:ext cx="10572750" cy="8870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" tIns="60960" rIns="24000" bIns="60960" rtlCol="0" anchor="ctr"/>
          <a:lstStyle/>
          <a:p>
            <a:pPr algn="just">
              <a:defRPr/>
            </a:pPr>
            <a:r>
              <a:rPr lang="es-ES" sz="1600" b="1" dirty="0">
                <a:solidFill>
                  <a:srgbClr val="000000"/>
                </a:solidFill>
                <a:latin typeface="Arial"/>
                <a:cs typeface="Arial"/>
              </a:rPr>
              <a:t>Art 16. </a:t>
            </a:r>
            <a:r>
              <a:rPr lang="es-ES" sz="1600" dirty="0">
                <a:solidFill>
                  <a:srgbClr val="000000"/>
                </a:solidFill>
                <a:latin typeface="Arial"/>
                <a:cs typeface="Arial"/>
              </a:rPr>
              <a:t>Son recursos adicionales al presupuesto institucional de la municipalidad, y tienen como sustento </a:t>
            </a:r>
            <a:r>
              <a:rPr lang="es-ES" sz="1600" dirty="0" err="1">
                <a:solidFill>
                  <a:srgbClr val="000000"/>
                </a:solidFill>
                <a:latin typeface="Arial"/>
                <a:cs typeface="Arial"/>
              </a:rPr>
              <a:t>fáctico</a:t>
            </a:r>
            <a:r>
              <a:rPr lang="es-ES" sz="1600" dirty="0">
                <a:solidFill>
                  <a:srgbClr val="000000"/>
                </a:solidFill>
                <a:latin typeface="Arial"/>
                <a:cs typeface="Arial"/>
              </a:rPr>
              <a:t> el </a:t>
            </a:r>
          </a:p>
          <a:p>
            <a:pPr algn="just">
              <a:defRPr/>
            </a:pPr>
            <a:r>
              <a:rPr lang="es-ES" sz="1600" dirty="0">
                <a:solidFill>
                  <a:srgbClr val="000000"/>
                </a:solidFill>
                <a:latin typeface="Arial"/>
                <a:cs typeface="Arial"/>
              </a:rPr>
              <a:t>cumplimiento de determinadas metas, frente a lo cual procede su otorgamiento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4CE224-7410-FB40-4861-D5E6C0773C65}"/>
              </a:ext>
            </a:extLst>
          </p:cNvPr>
          <p:cNvSpPr txBox="1"/>
          <p:nvPr/>
        </p:nvSpPr>
        <p:spPr>
          <a:xfrm>
            <a:off x="2170254" y="3139383"/>
            <a:ext cx="29765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Priorizar la ejecución de acciones vinculadas a las temáticas asociadas a las metas de años anteriores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69D1FD1-4406-1152-AD0F-91D46F20BA69}"/>
              </a:ext>
            </a:extLst>
          </p:cNvPr>
          <p:cNvSpPr txBox="1"/>
          <p:nvPr/>
        </p:nvSpPr>
        <p:spPr>
          <a:xfrm>
            <a:off x="6690128" y="3164344"/>
            <a:ext cx="30897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Implementación de compromisos, indicadores y cumplimiento de metas del año en curso.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2C7CC0E-52B4-B83E-1A33-04D02A9F44E2}"/>
              </a:ext>
            </a:extLst>
          </p:cNvPr>
          <p:cNvSpPr/>
          <p:nvPr/>
        </p:nvSpPr>
        <p:spPr>
          <a:xfrm>
            <a:off x="934453" y="4987573"/>
            <a:ext cx="10572750" cy="8870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" tIns="60960" rIns="24000" bIns="60960" rtlCol="0" anchor="ctr"/>
          <a:lstStyle/>
          <a:p>
            <a:r>
              <a:rPr lang="es-E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uso de los recursos transferidos en el marco del PI, se aplican los mismos supuestos y restricciones normativas establecidas para la utilización de los recursos públicos. </a:t>
            </a:r>
          </a:p>
          <a:p>
            <a:pPr algn="just">
              <a:defRPr/>
            </a:pPr>
            <a:endParaRPr lang="es-E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72D6A45-4E84-1886-0C6D-6D7BE12854E5}"/>
              </a:ext>
            </a:extLst>
          </p:cNvPr>
          <p:cNvSpPr/>
          <p:nvPr/>
        </p:nvSpPr>
        <p:spPr>
          <a:xfrm>
            <a:off x="1935121" y="2605069"/>
            <a:ext cx="3246477" cy="1647862"/>
          </a:xfrm>
          <a:prstGeom prst="roundRect">
            <a:avLst/>
          </a:prstGeom>
          <a:noFill/>
          <a:ln>
            <a:solidFill>
              <a:srgbClr val="E2A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Rectángulo: esquinas diagonales redondeadas 14">
            <a:extLst>
              <a:ext uri="{FF2B5EF4-FFF2-40B4-BE49-F238E27FC236}">
                <a16:creationId xmlns:a16="http://schemas.microsoft.com/office/drawing/2014/main" id="{DEC5AA12-C0C0-ADAD-196E-145AAA5753B7}"/>
              </a:ext>
            </a:extLst>
          </p:cNvPr>
          <p:cNvSpPr/>
          <p:nvPr/>
        </p:nvSpPr>
        <p:spPr>
          <a:xfrm>
            <a:off x="1935121" y="2606841"/>
            <a:ext cx="3246476" cy="470722"/>
          </a:xfrm>
          <a:prstGeom prst="round2DiagRect">
            <a:avLst/>
          </a:prstGeom>
          <a:solidFill>
            <a:srgbClr val="E2A14D"/>
          </a:solidFill>
          <a:ln>
            <a:solidFill>
              <a:srgbClr val="E2A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PE" sz="1400">
              <a:solidFill>
                <a:schemeClr val="bg1"/>
              </a:solidFill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76E66EC-3B20-3521-BFDC-0C077D637875}"/>
              </a:ext>
            </a:extLst>
          </p:cNvPr>
          <p:cNvSpPr/>
          <p:nvPr/>
        </p:nvSpPr>
        <p:spPr>
          <a:xfrm>
            <a:off x="6533373" y="2592589"/>
            <a:ext cx="3246477" cy="1647862"/>
          </a:xfrm>
          <a:prstGeom prst="roundRect">
            <a:avLst/>
          </a:prstGeom>
          <a:noFill/>
          <a:ln>
            <a:solidFill>
              <a:srgbClr val="00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: esquinas diagonales redondeadas 17">
            <a:extLst>
              <a:ext uri="{FF2B5EF4-FFF2-40B4-BE49-F238E27FC236}">
                <a16:creationId xmlns:a16="http://schemas.microsoft.com/office/drawing/2014/main" id="{5C62EC8B-1954-463E-A25F-B833CCAD4B43}"/>
              </a:ext>
            </a:extLst>
          </p:cNvPr>
          <p:cNvSpPr/>
          <p:nvPr/>
        </p:nvSpPr>
        <p:spPr>
          <a:xfrm>
            <a:off x="6533373" y="2594361"/>
            <a:ext cx="3246476" cy="470722"/>
          </a:xfrm>
          <a:prstGeom prst="round2DiagRect">
            <a:avLst/>
          </a:prstGeom>
          <a:solidFill>
            <a:srgbClr val="00AC99"/>
          </a:solidFill>
          <a:ln>
            <a:solidFill>
              <a:srgbClr val="00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PE" sz="1400">
              <a:solidFill>
                <a:schemeClr val="bg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08D9951-B42C-C609-5E93-9B5D35332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480" y="2367497"/>
            <a:ext cx="722811" cy="72281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78F4545-D7C5-75C5-646F-4B75BC40A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1" y="2424935"/>
            <a:ext cx="647550" cy="64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15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C89CD161-49C3-DFC2-84A0-33179C4F0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991" y="4925728"/>
            <a:ext cx="5410491" cy="1412040"/>
          </a:xfrm>
          <a:prstGeom prst="rect">
            <a:avLst/>
          </a:prstGeom>
        </p:spPr>
      </p:pic>
      <p:sp>
        <p:nvSpPr>
          <p:cNvPr id="4" name="Google Shape;103;p1">
            <a:extLst>
              <a:ext uri="{FF2B5EF4-FFF2-40B4-BE49-F238E27FC236}">
                <a16:creationId xmlns:a16="http://schemas.microsoft.com/office/drawing/2014/main" id="{7D74D962-831C-9CF0-BD71-CCF062837994}"/>
              </a:ext>
            </a:extLst>
          </p:cNvPr>
          <p:cNvSpPr txBox="1"/>
          <p:nvPr/>
        </p:nvSpPr>
        <p:spPr>
          <a:xfrm>
            <a:off x="603234" y="408228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Acceso a la información del PI 2023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44D5DAB-5A76-4A7B-1A44-EE57BB3F47A6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45A51E30-68DD-B4F3-5417-D988025DABEA}"/>
              </a:ext>
            </a:extLst>
          </p:cNvPr>
          <p:cNvSpPr/>
          <p:nvPr/>
        </p:nvSpPr>
        <p:spPr>
          <a:xfrm>
            <a:off x="800100" y="1170384"/>
            <a:ext cx="10572750" cy="8870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" tIns="60960" rIns="24000" bIns="60960" rtlCol="0" anchor="ctr"/>
          <a:lstStyle/>
          <a:p>
            <a:pPr algn="just">
              <a:defRPr/>
            </a:pPr>
            <a:endParaRPr lang="es-E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23C9DD-CA85-1872-48E1-07629190E236}"/>
              </a:ext>
            </a:extLst>
          </p:cNvPr>
          <p:cNvSpPr txBox="1"/>
          <p:nvPr/>
        </p:nvSpPr>
        <p:spPr>
          <a:xfrm>
            <a:off x="3674477" y="1471215"/>
            <a:ext cx="7698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4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https://www.mef.gob.pe/es/incentivos-para-gobiernos-locales-y-regionales</a:t>
            </a:r>
            <a:endParaRPr lang="es-ES" sz="1600" dirty="0">
              <a:solidFill>
                <a:srgbClr val="004A95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FC117F-22A2-5CB8-4CF5-91525622A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53" y="2315090"/>
            <a:ext cx="5610225" cy="3815730"/>
          </a:xfrm>
          <a:prstGeom prst="rect">
            <a:avLst/>
          </a:prstGeom>
        </p:spPr>
      </p:pic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66145386-8DED-C993-246F-EC684DD807C1}"/>
              </a:ext>
            </a:extLst>
          </p:cNvPr>
          <p:cNvSpPr/>
          <p:nvPr/>
        </p:nvSpPr>
        <p:spPr>
          <a:xfrm>
            <a:off x="2033880" y="1943273"/>
            <a:ext cx="571500" cy="517684"/>
          </a:xfrm>
          <a:prstGeom prst="downArrow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C7ECAA6C-52AB-751D-4E4E-D0C5F261B339}"/>
              </a:ext>
            </a:extLst>
          </p:cNvPr>
          <p:cNvSpPr/>
          <p:nvPr/>
        </p:nvSpPr>
        <p:spPr>
          <a:xfrm>
            <a:off x="584184" y="3022600"/>
            <a:ext cx="419100" cy="622299"/>
          </a:xfrm>
          <a:prstGeom prst="rightArrow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435C602-9507-D6D2-F745-32E4D626D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147" y="2234533"/>
            <a:ext cx="4343806" cy="1487442"/>
          </a:xfrm>
          <a:prstGeom prst="rect">
            <a:avLst/>
          </a:prstGeom>
        </p:spPr>
      </p:pic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3AB6529-0286-DFCE-00C6-29EF8C36C6D3}"/>
              </a:ext>
            </a:extLst>
          </p:cNvPr>
          <p:cNvSpPr/>
          <p:nvPr/>
        </p:nvSpPr>
        <p:spPr>
          <a:xfrm>
            <a:off x="9530040" y="3111717"/>
            <a:ext cx="383004" cy="512063"/>
          </a:xfrm>
          <a:prstGeom prst="rightArrow">
            <a:avLst/>
          </a:prstGeom>
          <a:solidFill>
            <a:srgbClr val="3F8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B88EA5C-571C-38E3-8FE9-5052CB2E000D}"/>
              </a:ext>
            </a:extLst>
          </p:cNvPr>
          <p:cNvSpPr txBox="1"/>
          <p:nvPr/>
        </p:nvSpPr>
        <p:spPr>
          <a:xfrm>
            <a:off x="3494349" y="6212935"/>
            <a:ext cx="56102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>
                <a:solidFill>
                  <a:srgbClr val="004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incentivos.municipales@mef.gob.pe</a:t>
            </a:r>
            <a:endParaRPr lang="es-ES" sz="1600">
              <a:solidFill>
                <a:srgbClr val="004A95"/>
              </a:solidFill>
            </a:endParaRPr>
          </a:p>
        </p:txBody>
      </p:sp>
      <p:sp>
        <p:nvSpPr>
          <p:cNvPr id="2" name="Redondear rectángulo de esquina diagonal 64">
            <a:extLst>
              <a:ext uri="{FF2B5EF4-FFF2-40B4-BE49-F238E27FC236}">
                <a16:creationId xmlns:a16="http://schemas.microsoft.com/office/drawing/2014/main" id="{D8F2A94D-4091-DEBD-6553-FA0E171B26FD}"/>
              </a:ext>
            </a:extLst>
          </p:cNvPr>
          <p:cNvSpPr/>
          <p:nvPr/>
        </p:nvSpPr>
        <p:spPr>
          <a:xfrm>
            <a:off x="1398179" y="1452134"/>
            <a:ext cx="2096171" cy="376715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>
                <a:solidFill>
                  <a:schemeClr val="bg1"/>
                </a:solidFill>
              </a:rPr>
              <a:t>Web</a:t>
            </a:r>
          </a:p>
        </p:txBody>
      </p:sp>
      <p:sp>
        <p:nvSpPr>
          <p:cNvPr id="7" name="Redondear rectángulo de esquina diagonal 64">
            <a:extLst>
              <a:ext uri="{FF2B5EF4-FFF2-40B4-BE49-F238E27FC236}">
                <a16:creationId xmlns:a16="http://schemas.microsoft.com/office/drawing/2014/main" id="{DE0C3C96-60FE-5AA3-3537-3A223E8C83B7}"/>
              </a:ext>
            </a:extLst>
          </p:cNvPr>
          <p:cNvSpPr/>
          <p:nvPr/>
        </p:nvSpPr>
        <p:spPr>
          <a:xfrm>
            <a:off x="1398178" y="6212935"/>
            <a:ext cx="2096171" cy="376715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>
                <a:solidFill>
                  <a:schemeClr val="bg1"/>
                </a:solidFill>
              </a:rPr>
              <a:t>Correo</a:t>
            </a:r>
          </a:p>
        </p:txBody>
      </p: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7016D18C-BD56-93BC-B044-01D28506DECA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4365812" y="2978254"/>
            <a:ext cx="2478335" cy="894253"/>
          </a:xfrm>
          <a:prstGeom prst="bentConnector3">
            <a:avLst>
              <a:gd name="adj1" fmla="val 5508"/>
            </a:avLst>
          </a:prstGeom>
          <a:ln w="76200">
            <a:solidFill>
              <a:srgbClr val="0994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5A652270-9912-2A12-5E6F-03810DEA58C8}"/>
              </a:ext>
            </a:extLst>
          </p:cNvPr>
          <p:cNvCxnSpPr>
            <a:endCxn id="20" idx="1"/>
          </p:cNvCxnSpPr>
          <p:nvPr/>
        </p:nvCxnSpPr>
        <p:spPr>
          <a:xfrm flipV="1">
            <a:off x="5002306" y="5631748"/>
            <a:ext cx="1724685" cy="237359"/>
          </a:xfrm>
          <a:prstGeom prst="bentConnector3">
            <a:avLst/>
          </a:prstGeom>
          <a:ln w="76200">
            <a:solidFill>
              <a:srgbClr val="0994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E60777C-F5FA-B1C1-7525-5EF596998F70}"/>
              </a:ext>
            </a:extLst>
          </p:cNvPr>
          <p:cNvSpPr txBox="1"/>
          <p:nvPr/>
        </p:nvSpPr>
        <p:spPr>
          <a:xfrm>
            <a:off x="6920751" y="3967608"/>
            <a:ext cx="4362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En esta sección se publica la información de los compromisos, indicadores y metas del PI 2023. Así como, la programación de los talleres que realizará la entidad implementadora, materiales informativos, directorio de contactos, entre otros</a:t>
            </a:r>
          </a:p>
        </p:txBody>
      </p: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CA981D80-2A17-E4C2-B951-87681F4DF7D1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5604979" y="3866626"/>
            <a:ext cx="1315772" cy="516481"/>
          </a:xfrm>
          <a:prstGeom prst="bentConnector3">
            <a:avLst>
              <a:gd name="adj1" fmla="val 50000"/>
            </a:avLst>
          </a:prstGeom>
          <a:ln w="76200">
            <a:solidFill>
              <a:srgbClr val="0994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79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180C46DD-1807-B4A9-6F43-86E8666FDFA7}"/>
              </a:ext>
            </a:extLst>
          </p:cNvPr>
          <p:cNvCxnSpPr>
            <a:cxnSpLocks/>
          </p:cNvCxnSpPr>
          <p:nvPr/>
        </p:nvCxnSpPr>
        <p:spPr>
          <a:xfrm flipH="1">
            <a:off x="4645383" y="1613209"/>
            <a:ext cx="58112" cy="4896000"/>
          </a:xfrm>
          <a:prstGeom prst="line">
            <a:avLst/>
          </a:prstGeom>
          <a:ln>
            <a:solidFill>
              <a:srgbClr val="DADAD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103;p1">
            <a:extLst>
              <a:ext uri="{FF2B5EF4-FFF2-40B4-BE49-F238E27FC236}">
                <a16:creationId xmlns:a16="http://schemas.microsoft.com/office/drawing/2014/main" id="{0912F297-5C82-464A-D7E4-3C1C5A20BD0F}"/>
              </a:ext>
            </a:extLst>
          </p:cNvPr>
          <p:cNvSpPr txBox="1"/>
          <p:nvPr/>
        </p:nvSpPr>
        <p:spPr>
          <a:xfrm>
            <a:off x="570813" y="356185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Programación de talleres de Compromisos PI por </a:t>
            </a:r>
            <a:r>
              <a:rPr lang="es-ES" sz="2000">
                <a:solidFill>
                  <a:srgbClr val="223B79"/>
                </a:solidFill>
                <a:sym typeface="Arial"/>
              </a:rPr>
              <a:t>Entidades Implementadoras</a:t>
            </a:r>
            <a:endParaRPr lang="es-ES" sz="2000" b="1">
              <a:solidFill>
                <a:srgbClr val="223B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dondear rectángulo de esquina diagonal 6">
            <a:extLst>
              <a:ext uri="{FF2B5EF4-FFF2-40B4-BE49-F238E27FC236}">
                <a16:creationId xmlns:a16="http://schemas.microsoft.com/office/drawing/2014/main" id="{5FDADD23-82A1-F3E0-12D6-B1BCE7215725}"/>
              </a:ext>
            </a:extLst>
          </p:cNvPr>
          <p:cNvSpPr/>
          <p:nvPr/>
        </p:nvSpPr>
        <p:spPr>
          <a:xfrm>
            <a:off x="2042207" y="4043512"/>
            <a:ext cx="864000" cy="144000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PE" sz="14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Redondear rectángulo de esquina diagonal 64">
            <a:extLst>
              <a:ext uri="{FF2B5EF4-FFF2-40B4-BE49-F238E27FC236}">
                <a16:creationId xmlns:a16="http://schemas.microsoft.com/office/drawing/2014/main" id="{684745D1-749D-089C-1971-1BCAB6218209}"/>
              </a:ext>
            </a:extLst>
          </p:cNvPr>
          <p:cNvSpPr/>
          <p:nvPr/>
        </p:nvSpPr>
        <p:spPr>
          <a:xfrm>
            <a:off x="2042207" y="3129636"/>
            <a:ext cx="864000" cy="144000"/>
          </a:xfrm>
          <a:prstGeom prst="round2DiagRect">
            <a:avLst/>
          </a:prstGeom>
          <a:solidFill>
            <a:srgbClr val="E2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dondear rectángulo de esquina diagonal 81">
            <a:extLst>
              <a:ext uri="{FF2B5EF4-FFF2-40B4-BE49-F238E27FC236}">
                <a16:creationId xmlns:a16="http://schemas.microsoft.com/office/drawing/2014/main" id="{A5EC0FD0-CC4E-FA2A-6F29-6310E28A6747}"/>
              </a:ext>
            </a:extLst>
          </p:cNvPr>
          <p:cNvSpPr/>
          <p:nvPr/>
        </p:nvSpPr>
        <p:spPr>
          <a:xfrm>
            <a:off x="2042207" y="5116382"/>
            <a:ext cx="864000" cy="144000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PE" sz="1400" b="1">
              <a:solidFill>
                <a:schemeClr val="bg1"/>
              </a:solidFill>
            </a:endParaRPr>
          </a:p>
        </p:txBody>
      </p:sp>
      <p:pic>
        <p:nvPicPr>
          <p:cNvPr id="11" name="Picture 10" descr="Residuos - Iconos gratis de ecología y medio ambiente">
            <a:extLst>
              <a:ext uri="{FF2B5EF4-FFF2-40B4-BE49-F238E27FC236}">
                <a16:creationId xmlns:a16="http://schemas.microsoft.com/office/drawing/2014/main" id="{3FBCB2EC-BC77-B0C9-BF44-E659C200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78" y="4884768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puestos - Iconos gratis de negocios y finanzas">
            <a:extLst>
              <a:ext uri="{FF2B5EF4-FFF2-40B4-BE49-F238E27FC236}">
                <a16:creationId xmlns:a16="http://schemas.microsoft.com/office/drawing/2014/main" id="{17CD5AA5-AB49-C37A-E6E5-19DAE0B4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78" y="3897838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dondear rectángulo de esquina diagonal 87">
            <a:extLst>
              <a:ext uri="{FF2B5EF4-FFF2-40B4-BE49-F238E27FC236}">
                <a16:creationId xmlns:a16="http://schemas.microsoft.com/office/drawing/2014/main" id="{C3D92670-00E6-3212-6FDA-4849C0BD02ED}"/>
              </a:ext>
            </a:extLst>
          </p:cNvPr>
          <p:cNvSpPr/>
          <p:nvPr/>
        </p:nvSpPr>
        <p:spPr>
          <a:xfrm>
            <a:off x="2042207" y="6128314"/>
            <a:ext cx="864000" cy="144000"/>
          </a:xfrm>
          <a:prstGeom prst="round2DiagRect">
            <a:avLst/>
          </a:prstGeom>
          <a:solidFill>
            <a:srgbClr val="3F8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PE" sz="1400" b="1">
              <a:solidFill>
                <a:schemeClr val="bg1"/>
              </a:solidFill>
            </a:endParaRPr>
          </a:p>
        </p:txBody>
      </p:sp>
      <p:pic>
        <p:nvPicPr>
          <p:cNvPr id="14" name="Picture 14" descr="Agua - Iconos gratis de asistencia sanitaria y médica">
            <a:extLst>
              <a:ext uri="{FF2B5EF4-FFF2-40B4-BE49-F238E27FC236}">
                <a16:creationId xmlns:a16="http://schemas.microsoft.com/office/drawing/2014/main" id="{06B092E7-202B-3240-8A69-DDC28166B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78" y="5871699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5DD9DAA3-DB07-975C-1986-24C77BA6BEE6}"/>
              </a:ext>
            </a:extLst>
          </p:cNvPr>
          <p:cNvSpPr/>
          <p:nvPr/>
        </p:nvSpPr>
        <p:spPr>
          <a:xfrm>
            <a:off x="2312207" y="2854401"/>
            <a:ext cx="324000" cy="324000"/>
          </a:xfrm>
          <a:prstGeom prst="ellipse">
            <a:avLst/>
          </a:prstGeom>
          <a:solidFill>
            <a:srgbClr val="E2A14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B01C78D9-5DB3-5D29-EECE-C93C292AAE84}"/>
              </a:ext>
            </a:extLst>
          </p:cNvPr>
          <p:cNvSpPr/>
          <p:nvPr/>
        </p:nvSpPr>
        <p:spPr>
          <a:xfrm>
            <a:off x="2312207" y="3799342"/>
            <a:ext cx="324000" cy="324000"/>
          </a:xfrm>
          <a:prstGeom prst="ellipse">
            <a:avLst/>
          </a:prstGeom>
          <a:solidFill>
            <a:srgbClr val="E3061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E1D7886-6FBA-60F2-E29B-58DAEF2D53F4}"/>
              </a:ext>
            </a:extLst>
          </p:cNvPr>
          <p:cNvSpPr/>
          <p:nvPr/>
        </p:nvSpPr>
        <p:spPr>
          <a:xfrm>
            <a:off x="2312207" y="4853579"/>
            <a:ext cx="324000" cy="324000"/>
          </a:xfrm>
          <a:prstGeom prst="ellipse">
            <a:avLst/>
          </a:prstGeom>
          <a:solidFill>
            <a:srgbClr val="41B7A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E990681E-C4DC-6F1C-EB25-B8C17E8E1850}"/>
              </a:ext>
            </a:extLst>
          </p:cNvPr>
          <p:cNvSpPr/>
          <p:nvPr/>
        </p:nvSpPr>
        <p:spPr>
          <a:xfrm>
            <a:off x="2312207" y="5871734"/>
            <a:ext cx="324000" cy="324000"/>
          </a:xfrm>
          <a:prstGeom prst="ellipse">
            <a:avLst/>
          </a:prstGeom>
          <a:solidFill>
            <a:srgbClr val="3F86C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Redondear rectángulo de esquina diagonal 64">
            <a:extLst>
              <a:ext uri="{FF2B5EF4-FFF2-40B4-BE49-F238E27FC236}">
                <a16:creationId xmlns:a16="http://schemas.microsoft.com/office/drawing/2014/main" id="{924118BD-C369-CE37-D97B-6A3E4786EBD9}"/>
              </a:ext>
            </a:extLst>
          </p:cNvPr>
          <p:cNvSpPr/>
          <p:nvPr/>
        </p:nvSpPr>
        <p:spPr>
          <a:xfrm>
            <a:off x="2042207" y="1893926"/>
            <a:ext cx="864000" cy="144000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56536B98-6C8D-73B9-5EF4-F54BFF2D33D0}"/>
              </a:ext>
            </a:extLst>
          </p:cNvPr>
          <p:cNvSpPr/>
          <p:nvPr/>
        </p:nvSpPr>
        <p:spPr>
          <a:xfrm>
            <a:off x="2312207" y="1648203"/>
            <a:ext cx="324000" cy="324000"/>
          </a:xfrm>
          <a:prstGeom prst="ellipse">
            <a:avLst/>
          </a:prstGeom>
          <a:solidFill>
            <a:srgbClr val="E3061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5" name="Picture 12" descr="Impuestos - Iconos gratis de negocios y finanzas">
            <a:extLst>
              <a:ext uri="{FF2B5EF4-FFF2-40B4-BE49-F238E27FC236}">
                <a16:creationId xmlns:a16="http://schemas.microsoft.com/office/drawing/2014/main" id="{A7DA39B6-2EB1-1CF6-6D85-DB0ADE73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78" y="1686233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16EF711E-7A95-AF92-8FB6-719BAF11EE89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Bebé - Iconos gratis de niño y bebé">
            <a:extLst>
              <a:ext uri="{FF2B5EF4-FFF2-40B4-BE49-F238E27FC236}">
                <a16:creationId xmlns:a16="http://schemas.microsoft.com/office/drawing/2014/main" id="{366F26A8-FA75-BAF1-CB64-28A5E176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78" y="2910907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8F370AB-D663-B6F2-4DD4-41193DE491B8}"/>
              </a:ext>
            </a:extLst>
          </p:cNvPr>
          <p:cNvSpPr/>
          <p:nvPr/>
        </p:nvSpPr>
        <p:spPr>
          <a:xfrm>
            <a:off x="876528" y="1444078"/>
            <a:ext cx="256822" cy="748392"/>
          </a:xfrm>
          <a:prstGeom prst="roundRect">
            <a:avLst/>
          </a:prstGeom>
          <a:solidFill>
            <a:srgbClr val="004A95"/>
          </a:solidFill>
          <a:ln>
            <a:solidFill>
              <a:srgbClr val="004A9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Tramo I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6F7059E-B303-10AC-AE2E-305C4F100D66}"/>
              </a:ext>
            </a:extLst>
          </p:cNvPr>
          <p:cNvSpPr/>
          <p:nvPr/>
        </p:nvSpPr>
        <p:spPr>
          <a:xfrm>
            <a:off x="876528" y="2854401"/>
            <a:ext cx="256822" cy="3442983"/>
          </a:xfrm>
          <a:prstGeom prst="roundRect">
            <a:avLst/>
          </a:prstGeom>
          <a:solidFill>
            <a:srgbClr val="004A95"/>
          </a:solidFill>
          <a:ln>
            <a:solidFill>
              <a:srgbClr val="004A9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Tramo II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0DAD088-B38E-52C0-B69D-ECF10F979EC7}"/>
              </a:ext>
            </a:extLst>
          </p:cNvPr>
          <p:cNvSpPr/>
          <p:nvPr/>
        </p:nvSpPr>
        <p:spPr>
          <a:xfrm>
            <a:off x="3144360" y="2414489"/>
            <a:ext cx="1512000" cy="192012"/>
          </a:xfrm>
          <a:prstGeom prst="round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5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9078AD5-AF25-4FF4-6383-DB209D4473A5}"/>
              </a:ext>
            </a:extLst>
          </p:cNvPr>
          <p:cNvSpPr/>
          <p:nvPr/>
        </p:nvSpPr>
        <p:spPr>
          <a:xfrm>
            <a:off x="4754141" y="2414489"/>
            <a:ext cx="1512000" cy="192012"/>
          </a:xfrm>
          <a:prstGeom prst="round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5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23B78D89-64BC-CD07-D608-DD63F0EAFDA2}"/>
              </a:ext>
            </a:extLst>
          </p:cNvPr>
          <p:cNvSpPr/>
          <p:nvPr/>
        </p:nvSpPr>
        <p:spPr>
          <a:xfrm>
            <a:off x="7754789" y="2414489"/>
            <a:ext cx="1512000" cy="192012"/>
          </a:xfrm>
          <a:prstGeom prst="round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250" b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agosto</a:t>
            </a:r>
            <a:endParaRPr lang="es-PE" sz="125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dondear rectángulo de esquina diagonal 64">
            <a:extLst>
              <a:ext uri="{FF2B5EF4-FFF2-40B4-BE49-F238E27FC236}">
                <a16:creationId xmlns:a16="http://schemas.microsoft.com/office/drawing/2014/main" id="{445F0017-BE85-CDB5-1A1A-43C745105B6C}"/>
              </a:ext>
            </a:extLst>
          </p:cNvPr>
          <p:cNvSpPr/>
          <p:nvPr/>
        </p:nvSpPr>
        <p:spPr>
          <a:xfrm>
            <a:off x="4903535" y="3176332"/>
            <a:ext cx="1113217" cy="144000"/>
          </a:xfrm>
          <a:prstGeom prst="round2DiagRect">
            <a:avLst/>
          </a:prstGeom>
          <a:solidFill>
            <a:srgbClr val="E2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al 19 </a:t>
            </a:r>
          </a:p>
        </p:txBody>
      </p:sp>
      <p:sp>
        <p:nvSpPr>
          <p:cNvPr id="44" name="Redondear rectángulo de esquina diagonal 6">
            <a:extLst>
              <a:ext uri="{FF2B5EF4-FFF2-40B4-BE49-F238E27FC236}">
                <a16:creationId xmlns:a16="http://schemas.microsoft.com/office/drawing/2014/main" id="{ADB2E0C1-A906-9B3E-0299-CE07DEE175B9}"/>
              </a:ext>
            </a:extLst>
          </p:cNvPr>
          <p:cNvSpPr/>
          <p:nvPr/>
        </p:nvSpPr>
        <p:spPr>
          <a:xfrm>
            <a:off x="5343692" y="4043512"/>
            <a:ext cx="752308" cy="144000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100" b="1">
                <a:solidFill>
                  <a:schemeClr val="bg1"/>
                </a:solidFill>
                <a:cs typeface="Arial"/>
              </a:rPr>
              <a:t>19 al 26</a:t>
            </a:r>
          </a:p>
        </p:txBody>
      </p:sp>
      <p:sp>
        <p:nvSpPr>
          <p:cNvPr id="47" name="Redondear rectángulo de esquina diagonal 81">
            <a:extLst>
              <a:ext uri="{FF2B5EF4-FFF2-40B4-BE49-F238E27FC236}">
                <a16:creationId xmlns:a16="http://schemas.microsoft.com/office/drawing/2014/main" id="{83920886-E174-DEB6-FD3E-DBCC6B78E2D4}"/>
              </a:ext>
            </a:extLst>
          </p:cNvPr>
          <p:cNvSpPr/>
          <p:nvPr/>
        </p:nvSpPr>
        <p:spPr>
          <a:xfrm>
            <a:off x="5385460" y="5116382"/>
            <a:ext cx="752308" cy="144000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100" b="1">
                <a:solidFill>
                  <a:schemeClr val="bg1"/>
                </a:solidFill>
              </a:rPr>
              <a:t>19 al 26</a:t>
            </a: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7F422149-4006-E20E-59AC-98BCEF6B6014}"/>
              </a:ext>
            </a:extLst>
          </p:cNvPr>
          <p:cNvSpPr/>
          <p:nvPr/>
        </p:nvSpPr>
        <p:spPr>
          <a:xfrm>
            <a:off x="6425299" y="2414489"/>
            <a:ext cx="1180180" cy="192010"/>
          </a:xfrm>
          <a:prstGeom prst="round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250" b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Julio</a:t>
            </a:r>
            <a:endParaRPr lang="es-PE" sz="125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dondear rectángulo de esquina diagonal 87">
            <a:extLst>
              <a:ext uri="{FF2B5EF4-FFF2-40B4-BE49-F238E27FC236}">
                <a16:creationId xmlns:a16="http://schemas.microsoft.com/office/drawing/2014/main" id="{24AD7897-EA0D-4EC5-1BAF-E88EE9568DC0}"/>
              </a:ext>
            </a:extLst>
          </p:cNvPr>
          <p:cNvSpPr/>
          <p:nvPr/>
        </p:nvSpPr>
        <p:spPr>
          <a:xfrm>
            <a:off x="4322141" y="6130148"/>
            <a:ext cx="863999" cy="144000"/>
          </a:xfrm>
          <a:prstGeom prst="round2DiagRect">
            <a:avLst/>
          </a:prstGeom>
          <a:solidFill>
            <a:srgbClr val="3F8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100" b="1">
                <a:solidFill>
                  <a:schemeClr val="bg1"/>
                </a:solidFill>
              </a:rPr>
              <a:t>29 al 6</a:t>
            </a:r>
          </a:p>
        </p:txBody>
      </p:sp>
      <p:sp>
        <p:nvSpPr>
          <p:cNvPr id="58" name="Redondear rectángulo de esquina diagonal 6">
            <a:extLst>
              <a:ext uri="{FF2B5EF4-FFF2-40B4-BE49-F238E27FC236}">
                <a16:creationId xmlns:a16="http://schemas.microsoft.com/office/drawing/2014/main" id="{6978C604-37EF-C1FA-EF5C-0EEA0AF32A15}"/>
              </a:ext>
            </a:extLst>
          </p:cNvPr>
          <p:cNvSpPr/>
          <p:nvPr/>
        </p:nvSpPr>
        <p:spPr>
          <a:xfrm>
            <a:off x="4151261" y="1894788"/>
            <a:ext cx="341760" cy="143137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100" b="1">
                <a:solidFill>
                  <a:schemeClr val="bg1"/>
                </a:solidFill>
                <a:cs typeface="Arial"/>
              </a:rPr>
              <a:t>29</a:t>
            </a:r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2E89EF8F-CBE8-45B1-9384-E395FDDA783A}"/>
              </a:ext>
            </a:extLst>
          </p:cNvPr>
          <p:cNvCxnSpPr>
            <a:cxnSpLocks/>
          </p:cNvCxnSpPr>
          <p:nvPr/>
        </p:nvCxnSpPr>
        <p:spPr>
          <a:xfrm flipH="1">
            <a:off x="6287971" y="1613209"/>
            <a:ext cx="58112" cy="4896000"/>
          </a:xfrm>
          <a:prstGeom prst="line">
            <a:avLst/>
          </a:prstGeom>
          <a:ln>
            <a:solidFill>
              <a:srgbClr val="DADAD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0751E072-9F3C-C1A0-9BB0-293CAE65C4EC}"/>
              </a:ext>
            </a:extLst>
          </p:cNvPr>
          <p:cNvCxnSpPr>
            <a:cxnSpLocks/>
          </p:cNvCxnSpPr>
          <p:nvPr/>
        </p:nvCxnSpPr>
        <p:spPr>
          <a:xfrm flipH="1">
            <a:off x="7618270" y="1613209"/>
            <a:ext cx="58112" cy="4896000"/>
          </a:xfrm>
          <a:prstGeom prst="line">
            <a:avLst/>
          </a:prstGeom>
          <a:ln>
            <a:solidFill>
              <a:srgbClr val="DADAD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8291DD66-F81F-0790-E5C2-7DAA9019EBD9}"/>
              </a:ext>
            </a:extLst>
          </p:cNvPr>
          <p:cNvCxnSpPr>
            <a:cxnSpLocks/>
          </p:cNvCxnSpPr>
          <p:nvPr/>
        </p:nvCxnSpPr>
        <p:spPr>
          <a:xfrm flipH="1">
            <a:off x="9318913" y="1613209"/>
            <a:ext cx="58112" cy="4896000"/>
          </a:xfrm>
          <a:prstGeom prst="line">
            <a:avLst/>
          </a:prstGeom>
          <a:ln>
            <a:solidFill>
              <a:srgbClr val="DADAD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6" descr="Bienvenida - Portal de Datos Abiertos del MEF">
            <a:extLst>
              <a:ext uri="{FF2B5EF4-FFF2-40B4-BE49-F238E27FC236}">
                <a16:creationId xmlns:a16="http://schemas.microsoft.com/office/drawing/2014/main" id="{785C0782-BF40-8D58-441C-4853C918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85" y="2059771"/>
            <a:ext cx="960505" cy="20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MINSA - Carné Vacunación">
            <a:extLst>
              <a:ext uri="{FF2B5EF4-FFF2-40B4-BE49-F238E27FC236}">
                <a16:creationId xmlns:a16="http://schemas.microsoft.com/office/drawing/2014/main" id="{EFA1F90A-508F-A194-4E92-83F22F9E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95" y="3287230"/>
            <a:ext cx="907895" cy="19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2" descr="Modifican el Artículo 3 del Decreto Supremo N° 005-2017-MINAM, que aprueba  el Plan de Acción para implementar las Recomendaciones de la Evaluación de  Desempeño Ambiental del Perú |">
            <a:extLst>
              <a:ext uri="{FF2B5EF4-FFF2-40B4-BE49-F238E27FC236}">
                <a16:creationId xmlns:a16="http://schemas.microsoft.com/office/drawing/2014/main" id="{83855EEE-5C4D-75D0-41DE-79FC490FC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2" b="31018"/>
          <a:stretch/>
        </p:blipFill>
        <p:spPr bwMode="auto">
          <a:xfrm>
            <a:off x="2011955" y="5279652"/>
            <a:ext cx="908569" cy="18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0">
            <a:extLst>
              <a:ext uri="{FF2B5EF4-FFF2-40B4-BE49-F238E27FC236}">
                <a16:creationId xmlns:a16="http://schemas.microsoft.com/office/drawing/2014/main" id="{A1AD8E56-D191-DBAE-80E1-2E508793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02" y="6291763"/>
            <a:ext cx="1013477" cy="18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Bienvenida - Portal de Datos Abiertos del MEF">
            <a:extLst>
              <a:ext uri="{FF2B5EF4-FFF2-40B4-BE49-F238E27FC236}">
                <a16:creationId xmlns:a16="http://schemas.microsoft.com/office/drawing/2014/main" id="{52CCB310-EBC5-D92D-AB3E-4C4EA5C35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11" y="4204660"/>
            <a:ext cx="960505" cy="20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dondear rectángulo de esquina diagonal 64">
            <a:extLst>
              <a:ext uri="{FF2B5EF4-FFF2-40B4-BE49-F238E27FC236}">
                <a16:creationId xmlns:a16="http://schemas.microsoft.com/office/drawing/2014/main" id="{45CEC810-FC07-2AE8-F770-033C6A44F2C7}"/>
              </a:ext>
            </a:extLst>
          </p:cNvPr>
          <p:cNvSpPr/>
          <p:nvPr/>
        </p:nvSpPr>
        <p:spPr>
          <a:xfrm>
            <a:off x="9668428" y="3183420"/>
            <a:ext cx="1113217" cy="144000"/>
          </a:xfrm>
          <a:prstGeom prst="round2DiagRect">
            <a:avLst/>
          </a:prstGeom>
          <a:solidFill>
            <a:srgbClr val="E2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al 29 </a:t>
            </a:r>
          </a:p>
        </p:txBody>
      </p:sp>
      <p:sp>
        <p:nvSpPr>
          <p:cNvPr id="78" name="Redondear rectángulo de esquina diagonal 6">
            <a:extLst>
              <a:ext uri="{FF2B5EF4-FFF2-40B4-BE49-F238E27FC236}">
                <a16:creationId xmlns:a16="http://schemas.microsoft.com/office/drawing/2014/main" id="{6ABC2AE9-A2E5-4EB4-9235-7FBC897A78D6}"/>
              </a:ext>
            </a:extLst>
          </p:cNvPr>
          <p:cNvSpPr/>
          <p:nvPr/>
        </p:nvSpPr>
        <p:spPr>
          <a:xfrm>
            <a:off x="9715393" y="4050600"/>
            <a:ext cx="752308" cy="144000"/>
          </a:xfrm>
          <a:prstGeom prst="round2DiagRect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100" b="1">
                <a:solidFill>
                  <a:schemeClr val="bg1"/>
                </a:solidFill>
                <a:cs typeface="Arial"/>
              </a:rPr>
              <a:t>04 al 07</a:t>
            </a:r>
          </a:p>
        </p:txBody>
      </p:sp>
      <p:sp>
        <p:nvSpPr>
          <p:cNvPr id="79" name="Redondear rectángulo de esquina diagonal 81">
            <a:extLst>
              <a:ext uri="{FF2B5EF4-FFF2-40B4-BE49-F238E27FC236}">
                <a16:creationId xmlns:a16="http://schemas.microsoft.com/office/drawing/2014/main" id="{E6A87D4E-7286-9E85-568D-4FF2B99B74CE}"/>
              </a:ext>
            </a:extLst>
          </p:cNvPr>
          <p:cNvSpPr/>
          <p:nvPr/>
        </p:nvSpPr>
        <p:spPr>
          <a:xfrm>
            <a:off x="9062217" y="5123470"/>
            <a:ext cx="752308" cy="144000"/>
          </a:xfrm>
          <a:prstGeom prst="round2DiagRect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100" b="1">
                <a:solidFill>
                  <a:schemeClr val="bg1"/>
                </a:solidFill>
              </a:rPr>
              <a:t>14 al 04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056108A-2A87-027C-863B-A8944E6340E2}"/>
              </a:ext>
            </a:extLst>
          </p:cNvPr>
          <p:cNvSpPr/>
          <p:nvPr/>
        </p:nvSpPr>
        <p:spPr>
          <a:xfrm>
            <a:off x="9458586" y="2414488"/>
            <a:ext cx="1512000" cy="192012"/>
          </a:xfrm>
          <a:prstGeom prst="round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5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setiembre</a:t>
            </a:r>
          </a:p>
        </p:txBody>
      </p:sp>
      <p:sp>
        <p:nvSpPr>
          <p:cNvPr id="7" name="Redondear rectángulo de esquina diagonal 87">
            <a:extLst>
              <a:ext uri="{FF2B5EF4-FFF2-40B4-BE49-F238E27FC236}">
                <a16:creationId xmlns:a16="http://schemas.microsoft.com/office/drawing/2014/main" id="{C9334A7A-3C41-D0AB-6251-0B41B8C8B45A}"/>
              </a:ext>
            </a:extLst>
          </p:cNvPr>
          <p:cNvSpPr/>
          <p:nvPr/>
        </p:nvSpPr>
        <p:spPr>
          <a:xfrm>
            <a:off x="6548208" y="6138709"/>
            <a:ext cx="863999" cy="144000"/>
          </a:xfrm>
          <a:prstGeom prst="round2DiagRect">
            <a:avLst/>
          </a:prstGeom>
          <a:solidFill>
            <a:srgbClr val="3F8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100" b="1">
                <a:solidFill>
                  <a:schemeClr val="bg1"/>
                </a:solidFill>
              </a:rPr>
              <a:t>17 al 25</a:t>
            </a:r>
          </a:p>
        </p:txBody>
      </p:sp>
    </p:spTree>
    <p:extLst>
      <p:ext uri="{BB962C8B-B14F-4D97-AF65-F5344CB8AC3E}">
        <p14:creationId xmlns:p14="http://schemas.microsoft.com/office/powerpoint/2010/main" val="4009970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ubtítulo 47">
            <a:extLst>
              <a:ext uri="{FF2B5EF4-FFF2-40B4-BE49-F238E27FC236}">
                <a16:creationId xmlns:a16="http://schemas.microsoft.com/office/drawing/2014/main" id="{4ABEA1D2-3555-8583-A3FC-A93EF480A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22773"/>
            <a:ext cx="9144000" cy="1655762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77" name="Subtítulo 2">
            <a:extLst>
              <a:ext uri="{FF2B5EF4-FFF2-40B4-BE49-F238E27FC236}">
                <a16:creationId xmlns:a16="http://schemas.microsoft.com/office/drawing/2014/main" id="{863B6105-CA71-CAB4-864A-B903D793A42C}"/>
              </a:ext>
            </a:extLst>
          </p:cNvPr>
          <p:cNvSpPr txBox="1">
            <a:spLocks/>
          </p:cNvSpPr>
          <p:nvPr/>
        </p:nvSpPr>
        <p:spPr>
          <a:xfrm>
            <a:off x="547551" y="4837651"/>
            <a:ext cx="9144000" cy="9692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1"/>
              </a:lnSpc>
              <a:spcBef>
                <a:spcPts val="225"/>
              </a:spcBef>
            </a:pP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Dirección General de Presupuesto Público</a:t>
            </a:r>
          </a:p>
          <a:p>
            <a:pPr algn="l">
              <a:lnSpc>
                <a:spcPts val="1201"/>
              </a:lnSpc>
              <a:spcBef>
                <a:spcPts val="225"/>
              </a:spcBef>
            </a:pPr>
            <a:r>
              <a:rPr lang="es-ES" sz="1400" b="1" dirty="0"/>
              <a:t>Ministerio de Economía y Finanzas</a:t>
            </a:r>
          </a:p>
          <a:p>
            <a:pPr algn="l">
              <a:lnSpc>
                <a:spcPts val="1201"/>
              </a:lnSpc>
              <a:spcBef>
                <a:spcPts val="225"/>
              </a:spcBef>
            </a:pPr>
            <a:endParaRPr lang="es-ES" sz="1201" dirty="0"/>
          </a:p>
          <a:p>
            <a:pPr algn="l">
              <a:lnSpc>
                <a:spcPts val="1201"/>
              </a:lnSpc>
              <a:spcBef>
                <a:spcPts val="225"/>
              </a:spcBef>
            </a:pPr>
            <a:r>
              <a:rPr lang="es-ES" sz="1300" dirty="0"/>
              <a:t>Mayo 2023</a:t>
            </a:r>
          </a:p>
          <a:p>
            <a:endParaRPr lang="es-PE" sz="1351" dirty="0"/>
          </a:p>
        </p:txBody>
      </p:sp>
      <p:grpSp>
        <p:nvGrpSpPr>
          <p:cNvPr id="78" name="Grupo 77">
            <a:extLst>
              <a:ext uri="{FF2B5EF4-FFF2-40B4-BE49-F238E27FC236}">
                <a16:creationId xmlns:a16="http://schemas.microsoft.com/office/drawing/2014/main" id="{00803FF2-F28A-DDBA-4908-7737251B1032}"/>
              </a:ext>
            </a:extLst>
          </p:cNvPr>
          <p:cNvGrpSpPr/>
          <p:nvPr/>
        </p:nvGrpSpPr>
        <p:grpSpPr>
          <a:xfrm>
            <a:off x="641654" y="5276534"/>
            <a:ext cx="319088" cy="45719"/>
            <a:chOff x="1021556" y="4198144"/>
            <a:chExt cx="319088" cy="52387"/>
          </a:xfrm>
        </p:grpSpPr>
        <p:sp>
          <p:nvSpPr>
            <p:cNvPr id="79" name="Rectángulo 78">
              <a:extLst>
                <a:ext uri="{FF2B5EF4-FFF2-40B4-BE49-F238E27FC236}">
                  <a16:creationId xmlns:a16="http://schemas.microsoft.com/office/drawing/2014/main" id="{346F50F3-1178-FEA5-B032-AFE1C99E7B2F}"/>
                </a:ext>
              </a:extLst>
            </p:cNvPr>
            <p:cNvSpPr/>
            <p:nvPr/>
          </p:nvSpPr>
          <p:spPr>
            <a:xfrm>
              <a:off x="1021556" y="4198144"/>
              <a:ext cx="319088" cy="523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ángulo 79">
              <a:extLst>
                <a:ext uri="{FF2B5EF4-FFF2-40B4-BE49-F238E27FC236}">
                  <a16:creationId xmlns:a16="http://schemas.microsoft.com/office/drawing/2014/main" id="{5F0824E8-E174-505A-E6B6-FF1E4CC57C20}"/>
                </a:ext>
              </a:extLst>
            </p:cNvPr>
            <p:cNvSpPr/>
            <p:nvPr/>
          </p:nvSpPr>
          <p:spPr>
            <a:xfrm>
              <a:off x="1113234" y="4198144"/>
              <a:ext cx="135732" cy="52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Rectángulo 80">
            <a:extLst>
              <a:ext uri="{FF2B5EF4-FFF2-40B4-BE49-F238E27FC236}">
                <a16:creationId xmlns:a16="http://schemas.microsoft.com/office/drawing/2014/main" id="{C598CE5A-73EF-6470-D215-0858255FFDA6}"/>
              </a:ext>
            </a:extLst>
          </p:cNvPr>
          <p:cNvSpPr/>
          <p:nvPr/>
        </p:nvSpPr>
        <p:spPr>
          <a:xfrm>
            <a:off x="2848829" y="1902286"/>
            <a:ext cx="6486128" cy="27653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2" name="Título 1">
            <a:extLst>
              <a:ext uri="{FF2B5EF4-FFF2-40B4-BE49-F238E27FC236}">
                <a16:creationId xmlns:a16="http://schemas.microsoft.com/office/drawing/2014/main" id="{66A91C6C-5D81-280F-7D2E-7F135A7F016F}"/>
              </a:ext>
            </a:extLst>
          </p:cNvPr>
          <p:cNvSpPr txBox="1">
            <a:spLocks/>
          </p:cNvSpPr>
          <p:nvPr/>
        </p:nvSpPr>
        <p:spPr>
          <a:xfrm>
            <a:off x="3419261" y="2854151"/>
            <a:ext cx="5338163" cy="88524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Programa de Incentivos a la Mejora de la Gestión Municipal 2023</a:t>
            </a:r>
            <a:endParaRPr lang="es-PE" sz="2400" b="1">
              <a:solidFill>
                <a:srgbClr val="223B79"/>
              </a:solidFill>
            </a:endParaRPr>
          </a:p>
        </p:txBody>
      </p:sp>
      <p:pic>
        <p:nvPicPr>
          <p:cNvPr id="83" name="Imagen 82">
            <a:extLst>
              <a:ext uri="{FF2B5EF4-FFF2-40B4-BE49-F238E27FC236}">
                <a16:creationId xmlns:a16="http://schemas.microsoft.com/office/drawing/2014/main" id="{0E0EE4C4-99C8-27EE-4E24-166C95AD9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84" r="5577"/>
          <a:stretch/>
        </p:blipFill>
        <p:spPr>
          <a:xfrm>
            <a:off x="10315029" y="2839914"/>
            <a:ext cx="900000" cy="900000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BAC90702-A505-4C36-1213-34DFFE80E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4" r="20830"/>
          <a:stretch/>
        </p:blipFill>
        <p:spPr>
          <a:xfrm>
            <a:off x="9374993" y="1904936"/>
            <a:ext cx="900000" cy="900000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9DDFE8B6-394E-A57C-CB4F-EC292879A2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57" r="30293"/>
          <a:stretch/>
        </p:blipFill>
        <p:spPr>
          <a:xfrm>
            <a:off x="1922702" y="1897134"/>
            <a:ext cx="900000" cy="900000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52DF1DBA-8285-533A-ECB0-2B59216C5C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49" r="10830"/>
          <a:stretch/>
        </p:blipFill>
        <p:spPr>
          <a:xfrm>
            <a:off x="1924262" y="2827400"/>
            <a:ext cx="900000" cy="900000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0DF1902D-5B91-AB8D-62B9-CDCC3E31E2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33" r="23987"/>
          <a:stretch/>
        </p:blipFill>
        <p:spPr>
          <a:xfrm>
            <a:off x="47579" y="2837005"/>
            <a:ext cx="900000" cy="900000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85D41AAC-5148-A486-7EF2-D7C57D112F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45" r="22775"/>
          <a:stretch/>
        </p:blipFill>
        <p:spPr>
          <a:xfrm>
            <a:off x="985680" y="3762899"/>
            <a:ext cx="900000" cy="900000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3E461A11-B85D-55B6-B410-660BE1D315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95" r="12103"/>
          <a:stretch/>
        </p:blipFill>
        <p:spPr>
          <a:xfrm>
            <a:off x="47579" y="3762899"/>
            <a:ext cx="900000" cy="900000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971058A0-F205-5731-1EDE-CBE4C4C3AC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860" r="21860"/>
          <a:stretch/>
        </p:blipFill>
        <p:spPr>
          <a:xfrm>
            <a:off x="10312112" y="3772139"/>
            <a:ext cx="900000" cy="900000"/>
          </a:xfrm>
          <a:prstGeom prst="rect">
            <a:avLst/>
          </a:prstGeom>
        </p:spPr>
      </p:pic>
      <p:sp>
        <p:nvSpPr>
          <p:cNvPr id="91" name="CuadroTexto 90">
            <a:extLst>
              <a:ext uri="{FF2B5EF4-FFF2-40B4-BE49-F238E27FC236}">
                <a16:creationId xmlns:a16="http://schemas.microsoft.com/office/drawing/2014/main" id="{5784815F-D256-2950-285C-567891E5FE89}"/>
              </a:ext>
            </a:extLst>
          </p:cNvPr>
          <p:cNvSpPr txBox="1"/>
          <p:nvPr/>
        </p:nvSpPr>
        <p:spPr>
          <a:xfrm>
            <a:off x="3353304" y="2079953"/>
            <a:ext cx="5133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223B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presentación de Compromisos, Indicadores y Metas </a:t>
            </a:r>
            <a:endParaRPr lang="es-PE" dirty="0"/>
          </a:p>
        </p:txBody>
      </p:sp>
      <p:pic>
        <p:nvPicPr>
          <p:cNvPr id="92" name="Picture 4" descr="Ministra de Salud impulsa visitas domiciliarias contra la anemia en Piura|  Galería Fotográfica | Agencia Peruana de Noticias Andina">
            <a:extLst>
              <a:ext uri="{FF2B5EF4-FFF2-40B4-BE49-F238E27FC236}">
                <a16:creationId xmlns:a16="http://schemas.microsoft.com/office/drawing/2014/main" id="{F4A77896-8A52-FDAE-CA41-E7D86CDA9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19116"/>
          <a:stretch/>
        </p:blipFill>
        <p:spPr bwMode="auto">
          <a:xfrm>
            <a:off x="52033" y="191099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>
            <a:extLst>
              <a:ext uri="{FF2B5EF4-FFF2-40B4-BE49-F238E27FC236}">
                <a16:creationId xmlns:a16="http://schemas.microsoft.com/office/drawing/2014/main" id="{7C8A0B0C-DB1D-DCB9-0DAB-90F7FB51E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8" r="-148"/>
          <a:stretch/>
        </p:blipFill>
        <p:spPr bwMode="auto">
          <a:xfrm>
            <a:off x="984120" y="190228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>
            <a:extLst>
              <a:ext uri="{FF2B5EF4-FFF2-40B4-BE49-F238E27FC236}">
                <a16:creationId xmlns:a16="http://schemas.microsoft.com/office/drawing/2014/main" id="{8C5FF0AA-69C6-FE7F-FFC9-F999345AB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5" r="10825"/>
          <a:stretch/>
        </p:blipFill>
        <p:spPr bwMode="auto">
          <a:xfrm>
            <a:off x="9374993" y="2833162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Hospital Santa Rosa realiza campañas gratuitas de tamizaje de VIH -  Noticias - Ministerio de Salud - Plataforma del Estado Peruano">
            <a:extLst>
              <a:ext uri="{FF2B5EF4-FFF2-40B4-BE49-F238E27FC236}">
                <a16:creationId xmlns:a16="http://schemas.microsoft.com/office/drawing/2014/main" id="{07A6BC6B-18B8-5753-C748-EABB8469A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1860"/>
          <a:stretch/>
        </p:blipFill>
        <p:spPr bwMode="auto">
          <a:xfrm>
            <a:off x="1927468" y="3761711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>
            <a:extLst>
              <a:ext uri="{FF2B5EF4-FFF2-40B4-BE49-F238E27FC236}">
                <a16:creationId xmlns:a16="http://schemas.microsoft.com/office/drawing/2014/main" id="{6DFD17F4-EFD6-03C4-A519-071846957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r="20697"/>
          <a:stretch/>
        </p:blipFill>
        <p:spPr bwMode="auto">
          <a:xfrm>
            <a:off x="985680" y="283729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>
            <a:extLst>
              <a:ext uri="{FF2B5EF4-FFF2-40B4-BE49-F238E27FC236}">
                <a16:creationId xmlns:a16="http://schemas.microsoft.com/office/drawing/2014/main" id="{38AA300F-81C2-F82D-6108-C3BC204D6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/>
          <a:stretch/>
        </p:blipFill>
        <p:spPr bwMode="auto">
          <a:xfrm>
            <a:off x="11250733" y="2826974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>
            <a:extLst>
              <a:ext uri="{FF2B5EF4-FFF2-40B4-BE49-F238E27FC236}">
                <a16:creationId xmlns:a16="http://schemas.microsoft.com/office/drawing/2014/main" id="{03064113-65B5-6BBE-BE71-EC51AA94B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1860"/>
          <a:stretch/>
        </p:blipFill>
        <p:spPr bwMode="auto">
          <a:xfrm>
            <a:off x="9383702" y="377213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0">
            <a:extLst>
              <a:ext uri="{FF2B5EF4-FFF2-40B4-BE49-F238E27FC236}">
                <a16:creationId xmlns:a16="http://schemas.microsoft.com/office/drawing/2014/main" id="{5B4A4017-A5D1-1BE9-8AD2-CC2BD82C2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r="21906"/>
          <a:stretch/>
        </p:blipFill>
        <p:spPr bwMode="auto">
          <a:xfrm>
            <a:off x="11246895" y="376623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Imagen 99">
            <a:extLst>
              <a:ext uri="{FF2B5EF4-FFF2-40B4-BE49-F238E27FC236}">
                <a16:creationId xmlns:a16="http://schemas.microsoft.com/office/drawing/2014/main" id="{18055196-2DD8-6DC6-F0B4-4CF32C86252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5788" r="34534"/>
          <a:stretch/>
        </p:blipFill>
        <p:spPr>
          <a:xfrm>
            <a:off x="10310848" y="1900937"/>
            <a:ext cx="900000" cy="900000"/>
          </a:xfrm>
          <a:prstGeom prst="rect">
            <a:avLst/>
          </a:prstGeom>
        </p:spPr>
      </p:pic>
      <p:pic>
        <p:nvPicPr>
          <p:cNvPr id="101" name="Picture 12" descr="abastecimiento de agua potable | SIAL Picota | Sistema Local de Información  Ambiental">
            <a:extLst>
              <a:ext uri="{FF2B5EF4-FFF2-40B4-BE49-F238E27FC236}">
                <a16:creationId xmlns:a16="http://schemas.microsoft.com/office/drawing/2014/main" id="{F404B99B-D090-7D95-0621-26D23E535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113" r="40859" b="-113"/>
          <a:stretch/>
        </p:blipFill>
        <p:spPr bwMode="auto">
          <a:xfrm>
            <a:off x="11246895" y="190228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18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3;p1">
            <a:extLst>
              <a:ext uri="{FF2B5EF4-FFF2-40B4-BE49-F238E27FC236}">
                <a16:creationId xmlns:a16="http://schemas.microsoft.com/office/drawing/2014/main" id="{1C2BFB61-BF6E-3B84-A2EC-80BE8DD14FF6}"/>
              </a:ext>
            </a:extLst>
          </p:cNvPr>
          <p:cNvSpPr txBox="1"/>
          <p:nvPr/>
        </p:nvSpPr>
        <p:spPr>
          <a:xfrm>
            <a:off x="594684" y="428959"/>
            <a:ext cx="9835108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¿Qué es el Programa de Incentivos a la Mejora de la Gestión Municipal (PI)?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17C5A-E50A-120D-EDAD-B07A80EAA632}"/>
              </a:ext>
            </a:extLst>
          </p:cNvPr>
          <p:cNvSpPr/>
          <p:nvPr/>
        </p:nvSpPr>
        <p:spPr>
          <a:xfrm>
            <a:off x="789680" y="2637419"/>
            <a:ext cx="10494345" cy="9667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" tIns="60960" rIns="24000" bIns="60960" rtlCol="0" anchor="ctr"/>
          <a:lstStyle/>
          <a:p>
            <a:pPr algn="ctr">
              <a:defRPr/>
            </a:pPr>
            <a:endParaRPr lang="es-ES" sz="1400" b="1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23" name="CuadroTexto 91">
            <a:extLst>
              <a:ext uri="{FF2B5EF4-FFF2-40B4-BE49-F238E27FC236}">
                <a16:creationId xmlns:a16="http://schemas.microsoft.com/office/drawing/2014/main" id="{35FB4E3F-EBDA-C485-EF12-7361359E3F8A}"/>
              </a:ext>
            </a:extLst>
          </p:cNvPr>
          <p:cNvSpPr txBox="1"/>
          <p:nvPr/>
        </p:nvSpPr>
        <p:spPr>
          <a:xfrm>
            <a:off x="4590286" y="5075673"/>
            <a:ext cx="12866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Gobiernos Locales</a:t>
            </a:r>
          </a:p>
        </p:txBody>
      </p:sp>
      <p:sp>
        <p:nvSpPr>
          <p:cNvPr id="24" name="CuadroTexto 85">
            <a:extLst>
              <a:ext uri="{FF2B5EF4-FFF2-40B4-BE49-F238E27FC236}">
                <a16:creationId xmlns:a16="http://schemas.microsoft.com/office/drawing/2014/main" id="{D551D030-7707-D885-DE02-37A1035D63A1}"/>
              </a:ext>
            </a:extLst>
          </p:cNvPr>
          <p:cNvSpPr txBox="1"/>
          <p:nvPr/>
        </p:nvSpPr>
        <p:spPr>
          <a:xfrm>
            <a:off x="6745865" y="5093945"/>
            <a:ext cx="10437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Ciudadanos</a:t>
            </a:r>
            <a:endParaRPr kumimoji="0" lang="es-PE" sz="105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ight Arrow 83">
            <a:extLst>
              <a:ext uri="{FF2B5EF4-FFF2-40B4-BE49-F238E27FC236}">
                <a16:creationId xmlns:a16="http://schemas.microsoft.com/office/drawing/2014/main" id="{FD485C2B-2461-9CA5-F325-2DE8001D08AE}"/>
              </a:ext>
            </a:extLst>
          </p:cNvPr>
          <p:cNvSpPr/>
          <p:nvPr/>
        </p:nvSpPr>
        <p:spPr>
          <a:xfrm>
            <a:off x="4055955" y="4598929"/>
            <a:ext cx="162008" cy="161520"/>
          </a:xfrm>
          <a:prstGeom prst="rightArrow">
            <a:avLst/>
          </a:prstGeom>
          <a:solidFill>
            <a:srgbClr val="A8DAD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uadroTexto 93">
            <a:extLst>
              <a:ext uri="{FF2B5EF4-FFF2-40B4-BE49-F238E27FC236}">
                <a16:creationId xmlns:a16="http://schemas.microsoft.com/office/drawing/2014/main" id="{5E133717-2C67-8931-54D1-4C97C6405A46}"/>
              </a:ext>
            </a:extLst>
          </p:cNvPr>
          <p:cNvSpPr txBox="1"/>
          <p:nvPr/>
        </p:nvSpPr>
        <p:spPr>
          <a:xfrm>
            <a:off x="2363195" y="5079260"/>
            <a:ext cx="1117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MEF</a:t>
            </a:r>
            <a:endParaRPr kumimoji="0" lang="es-PE" sz="105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ight Arrow 83">
            <a:extLst>
              <a:ext uri="{FF2B5EF4-FFF2-40B4-BE49-F238E27FC236}">
                <a16:creationId xmlns:a16="http://schemas.microsoft.com/office/drawing/2014/main" id="{CC5B8BF7-6402-620D-FB63-F4DB517E41CE}"/>
              </a:ext>
            </a:extLst>
          </p:cNvPr>
          <p:cNvSpPr/>
          <p:nvPr/>
        </p:nvSpPr>
        <p:spPr>
          <a:xfrm>
            <a:off x="6168887" y="4598929"/>
            <a:ext cx="162008" cy="161520"/>
          </a:xfrm>
          <a:prstGeom prst="rightArrow">
            <a:avLst/>
          </a:prstGeom>
          <a:solidFill>
            <a:srgbClr val="A8DAD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B51F828-4C9C-C241-EE0B-6CB1917A8B08}"/>
              </a:ext>
            </a:extLst>
          </p:cNvPr>
          <p:cNvSpPr/>
          <p:nvPr/>
        </p:nvSpPr>
        <p:spPr>
          <a:xfrm>
            <a:off x="2444199" y="5728487"/>
            <a:ext cx="2873849" cy="72028"/>
          </a:xfrm>
          <a:prstGeom prst="rect">
            <a:avLst/>
          </a:prstGeom>
          <a:solidFill>
            <a:srgbClr val="3F86C6"/>
          </a:solidFill>
          <a:ln w="12700" cap="flat" cmpd="sng" algn="ctr">
            <a:solidFill>
              <a:srgbClr val="3F86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B6333EA-BEE7-8EFC-2F83-60E374EF56E3}"/>
              </a:ext>
            </a:extLst>
          </p:cNvPr>
          <p:cNvSpPr/>
          <p:nvPr/>
        </p:nvSpPr>
        <p:spPr>
          <a:xfrm>
            <a:off x="2761679" y="5859762"/>
            <a:ext cx="2750559" cy="2969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Transferencia de recursos</a:t>
            </a:r>
            <a:endParaRPr kumimoji="0" lang="es-ES_tradnl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C91EC1E2-C86A-031B-AC3A-62CF873AAA10}"/>
              </a:ext>
            </a:extLst>
          </p:cNvPr>
          <p:cNvSpPr/>
          <p:nvPr/>
        </p:nvSpPr>
        <p:spPr>
          <a:xfrm>
            <a:off x="3996855" y="4102921"/>
            <a:ext cx="3994046" cy="68407"/>
          </a:xfrm>
          <a:prstGeom prst="rect">
            <a:avLst/>
          </a:prstGeom>
          <a:solidFill>
            <a:srgbClr val="004A95"/>
          </a:solidFill>
          <a:ln w="12700" cap="flat" cmpd="sng" algn="ctr">
            <a:solidFill>
              <a:srgbClr val="253D7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A184895D-72B4-3EB3-D562-7ED7382679C2}"/>
              </a:ext>
            </a:extLst>
          </p:cNvPr>
          <p:cNvSpPr/>
          <p:nvPr/>
        </p:nvSpPr>
        <p:spPr>
          <a:xfrm>
            <a:off x="4135504" y="3696752"/>
            <a:ext cx="3865256" cy="3809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Despliegue de acciones para el logro de metas</a:t>
            </a:r>
            <a:endParaRPr kumimoji="0" lang="es-ES_tradnl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1872C37-E86F-41EA-5A76-18D3BB5BFB6F}"/>
              </a:ext>
            </a:extLst>
          </p:cNvPr>
          <p:cNvSpPr/>
          <p:nvPr/>
        </p:nvSpPr>
        <p:spPr>
          <a:xfrm>
            <a:off x="4064728" y="3783701"/>
            <a:ext cx="216000" cy="217114"/>
          </a:xfrm>
          <a:prstGeom prst="ellipse">
            <a:avLst/>
          </a:prstGeom>
          <a:solidFill>
            <a:srgbClr val="004A95"/>
          </a:solidFill>
          <a:ln w="12700" cap="flat" cmpd="sng" algn="ctr">
            <a:solidFill>
              <a:srgbClr val="004A9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CD10B932-69B3-9936-4DC3-CE0EBA9E15D2}"/>
              </a:ext>
            </a:extLst>
          </p:cNvPr>
          <p:cNvSpPr/>
          <p:nvPr/>
        </p:nvSpPr>
        <p:spPr>
          <a:xfrm>
            <a:off x="2510895" y="5895225"/>
            <a:ext cx="216000" cy="217114"/>
          </a:xfrm>
          <a:prstGeom prst="ellipse">
            <a:avLst/>
          </a:prstGeom>
          <a:solidFill>
            <a:srgbClr val="3F86C6"/>
          </a:solidFill>
          <a:ln w="12700" cap="flat" cmpd="sng" algn="ctr">
            <a:solidFill>
              <a:srgbClr val="3F86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b="1" kern="0">
                <a:solidFill>
                  <a:srgbClr val="FFFFFF"/>
                </a:solidFill>
                <a:latin typeface="Arial"/>
              </a:rPr>
              <a:t>3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D1B2597E-CA37-1A43-2D16-CC778118B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13" y="4276141"/>
            <a:ext cx="816888" cy="81688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4BFBE7B-6F1F-5946-6FC6-A5B11A825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23" y="4350254"/>
            <a:ext cx="705155" cy="70515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1D1257D7-E514-DB79-B34F-7116877A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15" y="4347349"/>
            <a:ext cx="705155" cy="705155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4EF17685-03D7-057B-720B-B3557530CAF5}"/>
              </a:ext>
            </a:extLst>
          </p:cNvPr>
          <p:cNvSpPr/>
          <p:nvPr/>
        </p:nvSpPr>
        <p:spPr>
          <a:xfrm>
            <a:off x="6911658" y="5728487"/>
            <a:ext cx="2795598" cy="72028"/>
          </a:xfrm>
          <a:prstGeom prst="rect">
            <a:avLst/>
          </a:prstGeom>
          <a:solidFill>
            <a:srgbClr val="E30611"/>
          </a:solidFill>
          <a:ln w="12700" cap="flat" cmpd="sng" algn="ctr">
            <a:solidFill>
              <a:srgbClr val="F243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722D33DB-3038-F478-4FAA-12ECD0381ED0}"/>
              </a:ext>
            </a:extLst>
          </p:cNvPr>
          <p:cNvSpPr/>
          <p:nvPr/>
        </p:nvSpPr>
        <p:spPr>
          <a:xfrm>
            <a:off x="7210143" y="5859762"/>
            <a:ext cx="2750559" cy="2969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Verificación de resultados</a:t>
            </a:r>
            <a:endParaRPr kumimoji="0" lang="es-ES_tradnl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CuadroTexto 91">
            <a:extLst>
              <a:ext uri="{FF2B5EF4-FFF2-40B4-BE49-F238E27FC236}">
                <a16:creationId xmlns:a16="http://schemas.microsoft.com/office/drawing/2014/main" id="{1C489552-F0FF-3F3F-AC80-19CBB3BF66E3}"/>
              </a:ext>
            </a:extLst>
          </p:cNvPr>
          <p:cNvSpPr txBox="1"/>
          <p:nvPr/>
        </p:nvSpPr>
        <p:spPr>
          <a:xfrm>
            <a:off x="8554373" y="5082440"/>
            <a:ext cx="14040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>
                <a:solidFill>
                  <a:srgbClr val="FFFFFF">
                    <a:lumMod val="50000"/>
                  </a:srgbClr>
                </a:solidFill>
                <a:latin typeface="Arial"/>
              </a:rPr>
              <a:t>Sectores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BE54305-2890-CC87-13B3-95205757F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994" y="4288127"/>
            <a:ext cx="738817" cy="738817"/>
          </a:xfrm>
          <a:prstGeom prst="rect">
            <a:avLst/>
          </a:prstGeom>
        </p:spPr>
      </p:pic>
      <p:sp>
        <p:nvSpPr>
          <p:cNvPr id="41" name="Right Arrow 83">
            <a:extLst>
              <a:ext uri="{FF2B5EF4-FFF2-40B4-BE49-F238E27FC236}">
                <a16:creationId xmlns:a16="http://schemas.microsoft.com/office/drawing/2014/main" id="{D1364CC9-5F22-A790-8579-E990680C93C0}"/>
              </a:ext>
            </a:extLst>
          </p:cNvPr>
          <p:cNvSpPr/>
          <p:nvPr/>
        </p:nvSpPr>
        <p:spPr>
          <a:xfrm>
            <a:off x="8228453" y="4598929"/>
            <a:ext cx="162008" cy="161520"/>
          </a:xfrm>
          <a:prstGeom prst="rightArrow">
            <a:avLst/>
          </a:prstGeom>
          <a:solidFill>
            <a:srgbClr val="A8DAD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836A556A-4908-1591-33A5-4550902F7654}"/>
              </a:ext>
            </a:extLst>
          </p:cNvPr>
          <p:cNvSpPr/>
          <p:nvPr/>
        </p:nvSpPr>
        <p:spPr>
          <a:xfrm>
            <a:off x="6949855" y="5894205"/>
            <a:ext cx="216000" cy="217114"/>
          </a:xfrm>
          <a:prstGeom prst="ellipse">
            <a:avLst/>
          </a:prstGeom>
          <a:solidFill>
            <a:srgbClr val="E30611"/>
          </a:solidFill>
          <a:ln w="12700" cap="flat" cmpd="sng" algn="ctr">
            <a:solidFill>
              <a:srgbClr val="E306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b="1" kern="0">
                <a:solidFill>
                  <a:srgbClr val="FFFFFF"/>
                </a:solidFill>
                <a:latin typeface="Arial"/>
              </a:rPr>
              <a:t>2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3" name="Conector: curvado 13">
            <a:extLst>
              <a:ext uri="{FF2B5EF4-FFF2-40B4-BE49-F238E27FC236}">
                <a16:creationId xmlns:a16="http://schemas.microsoft.com/office/drawing/2014/main" id="{CDBFE28B-764D-2C9F-9F0C-C4BDBDF6ECA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96853" y="4354493"/>
            <a:ext cx="5" cy="2149721"/>
          </a:xfrm>
          <a:prstGeom prst="curvedConnector3">
            <a:avLst>
              <a:gd name="adj1" fmla="val -4572000000"/>
            </a:avLst>
          </a:prstGeom>
          <a:noFill/>
          <a:ln w="6350" cap="flat" cmpd="sng" algn="ctr">
            <a:solidFill>
              <a:srgbClr val="FFFFFF">
                <a:lumMod val="6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Conector curvado 128">
            <a:extLst>
              <a:ext uri="{FF2B5EF4-FFF2-40B4-BE49-F238E27FC236}">
                <a16:creationId xmlns:a16="http://schemas.microsoft.com/office/drawing/2014/main" id="{AC82A105-1DF0-11E4-3A70-525A6C3852D3}"/>
              </a:ext>
            </a:extLst>
          </p:cNvPr>
          <p:cNvCxnSpPr>
            <a:cxnSpLocks/>
          </p:cNvCxnSpPr>
          <p:nvPr/>
        </p:nvCxnSpPr>
        <p:spPr>
          <a:xfrm rot="5400000" flipH="1">
            <a:off x="8235856" y="4435151"/>
            <a:ext cx="147200" cy="1989393"/>
          </a:xfrm>
          <a:prstGeom prst="curvedConnector3">
            <a:avLst>
              <a:gd name="adj1" fmla="val -88504"/>
            </a:avLst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ángulo 44">
            <a:extLst>
              <a:ext uri="{FF2B5EF4-FFF2-40B4-BE49-F238E27FC236}">
                <a16:creationId xmlns:a16="http://schemas.microsoft.com/office/drawing/2014/main" id="{A99A8879-25A6-3E40-924E-FE9FB5EAF9A8}"/>
              </a:ext>
            </a:extLst>
          </p:cNvPr>
          <p:cNvSpPr/>
          <p:nvPr/>
        </p:nvSpPr>
        <p:spPr>
          <a:xfrm>
            <a:off x="789680" y="1342986"/>
            <a:ext cx="10494344" cy="797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E1710C91-9B0A-424A-475B-0812D61D59D8}"/>
              </a:ext>
            </a:extLst>
          </p:cNvPr>
          <p:cNvSpPr/>
          <p:nvPr/>
        </p:nvSpPr>
        <p:spPr>
          <a:xfrm>
            <a:off x="2236554" y="1553173"/>
            <a:ext cx="788223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buSzPts val="1500"/>
            </a:pPr>
            <a:r>
              <a:rPr lang="es-PE" sz="1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 del Presupuesto por Resultados (</a:t>
            </a:r>
            <a:r>
              <a:rPr lang="es-PE" sz="14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PpR</a:t>
            </a:r>
            <a:r>
              <a:rPr lang="es-PE" sz="1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PE" sz="1400">
                <a:latin typeface="Arial" panose="020B0604020202020204" pitchFamily="34" charset="0"/>
                <a:cs typeface="Arial" panose="020B0604020202020204" pitchFamily="34" charset="0"/>
              </a:rPr>
              <a:t>impulsado por el Ministerio de Economía y Finanzas (MEF), a través de la Dirección General del Presupuesto Público (DGPP).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3B756F3A-5860-A258-B431-FC9D16E2FA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52" y="1434931"/>
            <a:ext cx="635930" cy="635930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DF2603D5-BA11-7A27-94DF-CE5E750F45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797" b="58724" l="45681" r="54392">
                        <a14:foregroundMark x1="47072" y1="57552" x2="47072" y2="57552"/>
                        <a14:foregroundMark x1="48682" y1="58203" x2="48682" y2="58203"/>
                        <a14:foregroundMark x1="50220" y1="58203" x2="50220" y2="58203"/>
                        <a14:foregroundMark x1="46852" y1="57161" x2="46852" y2="57161"/>
                        <a14:foregroundMark x1="46852" y1="57161" x2="46852" y2="57161"/>
                        <a14:foregroundMark x1="46999" y1="57161" x2="46999" y2="57161"/>
                        <a14:foregroundMark x1="48902" y1="58854" x2="48902" y2="58854"/>
                        <a14:foregroundMark x1="45681" y1="52995" x2="45681" y2="52995"/>
                        <a14:foregroundMark x1="46779" y1="57292" x2="46779" y2="57292"/>
                        <a14:foregroundMark x1="46852" y1="57031" x2="46852" y2="57031"/>
                        <a14:foregroundMark x1="46852" y1="57031" x2="46852" y2="57031"/>
                        <a14:foregroundMark x1="46852" y1="56901" x2="46852" y2="56901"/>
                        <a14:foregroundMark x1="46852" y1="56901" x2="46852" y2="56901"/>
                        <a14:foregroundMark x1="46852" y1="56901" x2="46852" y2="56901"/>
                        <a14:foregroundMark x1="54392" y1="44792" x2="54392" y2="44792"/>
                        <a14:foregroundMark x1="46852" y1="57031" x2="46852" y2="57031"/>
                        <a14:foregroundMark x1="46852" y1="56771" x2="46852" y2="56771"/>
                        <a14:backgroundMark x1="46852" y1="57161" x2="46852" y2="57161"/>
                        <a14:backgroundMark x1="46925" y1="57031" x2="46925" y2="57031"/>
                      </a14:backgroundRemoval>
                    </a14:imgEffect>
                  </a14:imgLayer>
                </a14:imgProps>
              </a:ext>
            </a:extLst>
          </a:blip>
          <a:srcRect l="44844" t="39969" r="44575" b="39969"/>
          <a:stretch/>
        </p:blipFill>
        <p:spPr>
          <a:xfrm>
            <a:off x="1100450" y="2715889"/>
            <a:ext cx="726893" cy="774872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13362CE0-D59B-A852-338F-D757606A076C}"/>
              </a:ext>
            </a:extLst>
          </p:cNvPr>
          <p:cNvSpPr txBox="1"/>
          <p:nvPr/>
        </p:nvSpPr>
        <p:spPr>
          <a:xfrm>
            <a:off x="1881730" y="2715889"/>
            <a:ext cx="92793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400">
                <a:solidFill>
                  <a:srgbClr val="000000"/>
                </a:solidFill>
                <a:latin typeface="Arial"/>
                <a:cs typeface="Arial"/>
              </a:rPr>
              <a:t>El PI es un incentivo presupuestario </a:t>
            </a:r>
            <a:r>
              <a:rPr lang="es-ES" sz="14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orientado a mejorar </a:t>
            </a:r>
            <a:r>
              <a:rPr lang="es-ES" sz="1400">
                <a:solidFill>
                  <a:srgbClr val="000000"/>
                </a:solidFill>
                <a:latin typeface="Arial"/>
                <a:cs typeface="Arial"/>
              </a:rPr>
              <a:t>el desempeño institucional para una mayor eficiencia, efectividad, economía y calidad de los </a:t>
            </a:r>
            <a:r>
              <a:rPr lang="es-ES" sz="14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servicios públicos provistos por las municipalidades </a:t>
            </a:r>
            <a:r>
              <a:rPr lang="es-ES" sz="1400">
                <a:solidFill>
                  <a:srgbClr val="000000"/>
                </a:solidFill>
                <a:latin typeface="Arial"/>
                <a:cs typeface="Arial"/>
              </a:rPr>
              <a:t>provinciales y distritales a nivel nacional, así como para el logro de </a:t>
            </a:r>
            <a:r>
              <a:rPr lang="es-ES" sz="14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resultados priorizados u objetivos estratégicos institucionales</a:t>
            </a:r>
            <a:r>
              <a:rPr lang="es-ES" sz="14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s-ES" sz="1400" b="1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6376D991-ECC5-9A19-1811-80CCDAA3B516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90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3;p1">
            <a:extLst>
              <a:ext uri="{FF2B5EF4-FFF2-40B4-BE49-F238E27FC236}">
                <a16:creationId xmlns:a16="http://schemas.microsoft.com/office/drawing/2014/main" id="{011ED7BC-9C2D-A731-38EA-1B3E05B75C09}"/>
              </a:ext>
            </a:extLst>
          </p:cNvPr>
          <p:cNvSpPr txBox="1"/>
          <p:nvPr/>
        </p:nvSpPr>
        <p:spPr>
          <a:xfrm>
            <a:off x="611943" y="420588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¿Cómo funciona el Programa de Incentivos a la Mejora de la Gestión Municipal (PI)?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18B5ADE-17BA-91F6-D6A8-45F3D0F1CDD1}"/>
              </a:ext>
            </a:extLst>
          </p:cNvPr>
          <p:cNvSpPr/>
          <p:nvPr/>
        </p:nvSpPr>
        <p:spPr>
          <a:xfrm>
            <a:off x="800100" y="1170384"/>
            <a:ext cx="10572750" cy="8870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" tIns="60960" rIns="24000" bIns="60960" rtlCol="0" anchor="ctr"/>
          <a:lstStyle/>
          <a:p>
            <a:pPr algn="ctr">
              <a:defRPr/>
            </a:pPr>
            <a:r>
              <a:rPr lang="es-ES" sz="1600">
                <a:solidFill>
                  <a:srgbClr val="000000"/>
                </a:solidFill>
                <a:latin typeface="Arial"/>
                <a:cs typeface="Arial"/>
              </a:rPr>
              <a:t>Para lograr su propósito, el PI se desarrolla en tres (03) etapas (</a:t>
            </a:r>
            <a:r>
              <a:rPr lang="es-ES" sz="1600" b="1">
                <a:solidFill>
                  <a:srgbClr val="000000"/>
                </a:solidFill>
                <a:latin typeface="Arial"/>
                <a:cs typeface="Arial"/>
              </a:rPr>
              <a:t>Diseño, Implementación y Verificación</a:t>
            </a:r>
            <a:r>
              <a:rPr lang="es-ES" sz="1600">
                <a:solidFill>
                  <a:srgbClr val="000000"/>
                </a:solidFill>
                <a:latin typeface="Arial"/>
                <a:cs typeface="Arial"/>
              </a:rPr>
              <a:t>), en donde participan tres (03) actores (DGPP, Entidades Públicas de GN y Gobiernos locales).</a:t>
            </a:r>
            <a:endParaRPr lang="es-ES" sz="1600" b="1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095A982-7025-4ED9-F2C5-A22C4342AF7E}"/>
              </a:ext>
            </a:extLst>
          </p:cNvPr>
          <p:cNvSpPr/>
          <p:nvPr/>
        </p:nvSpPr>
        <p:spPr>
          <a:xfrm>
            <a:off x="7312920" y="2111979"/>
            <a:ext cx="3833534" cy="41401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Etapas del PI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7831E5FC-6EBD-5BFA-7B22-B6A0912C2136}"/>
              </a:ext>
            </a:extLst>
          </p:cNvPr>
          <p:cNvGrpSpPr/>
          <p:nvPr/>
        </p:nvGrpSpPr>
        <p:grpSpPr>
          <a:xfrm>
            <a:off x="1312655" y="2594658"/>
            <a:ext cx="3833534" cy="1013486"/>
            <a:chOff x="268424" y="1992909"/>
            <a:chExt cx="3833534" cy="1013486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9597B2D-3501-9FA3-E87E-1382F4C45D56}"/>
                </a:ext>
              </a:extLst>
            </p:cNvPr>
            <p:cNvSpPr/>
            <p:nvPr/>
          </p:nvSpPr>
          <p:spPr>
            <a:xfrm>
              <a:off x="1088460" y="2142395"/>
              <a:ext cx="3013498" cy="864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1B7AB"/>
              </a:solidFill>
              <a:prstDash val="solid"/>
            </a:ln>
            <a:effectLst/>
          </p:spPr>
          <p:txBody>
            <a:bodyPr lIns="54000" rIns="54000" rtlCol="0" anchor="ctr"/>
            <a:lstStyle/>
            <a:p>
              <a:pPr lvl="0" algn="ctr">
                <a:buClr>
                  <a:srgbClr val="000000"/>
                </a:buClr>
              </a:pPr>
              <a:r>
                <a:rPr lang="es-PE" sz="900" b="1" kern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sym typeface="Arial"/>
                </a:rPr>
                <a:t>Entidad Responsable del PI</a:t>
              </a:r>
              <a:r>
                <a:rPr lang="es-PE" sz="900" kern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sym typeface="Arial"/>
                </a:rPr>
                <a:t>: lidera la etapa de diseño, monitorea y coordina las acciones de los sectores en la implementación, y aprueba los resultados y asignación de recursos.</a:t>
              </a:r>
              <a:endParaRPr kumimoji="0" lang="es-PE" sz="9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3982634F-3131-B7AA-A457-7425BDF9152D}"/>
                </a:ext>
              </a:extLst>
            </p:cNvPr>
            <p:cNvSpPr/>
            <p:nvPr/>
          </p:nvSpPr>
          <p:spPr>
            <a:xfrm>
              <a:off x="268424" y="1992909"/>
              <a:ext cx="818512" cy="1008000"/>
            </a:xfrm>
            <a:prstGeom prst="rect">
              <a:avLst/>
            </a:prstGeom>
            <a:noFill/>
            <a:ln w="9525" cap="flat" cmpd="sng" algn="ctr">
              <a:solidFill>
                <a:srgbClr val="41B7AB"/>
              </a:solidFill>
              <a:prstDash val="solid"/>
            </a:ln>
            <a:effectLst/>
          </p:spPr>
          <p:txBody>
            <a:bodyPr lIns="54000" rIns="54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0A939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AD26B5B-AC83-6104-C8EA-1524598336EE}"/>
                </a:ext>
              </a:extLst>
            </p:cNvPr>
            <p:cNvSpPr/>
            <p:nvPr/>
          </p:nvSpPr>
          <p:spPr>
            <a:xfrm>
              <a:off x="1088460" y="1992909"/>
              <a:ext cx="3013498" cy="144000"/>
            </a:xfrm>
            <a:prstGeom prst="rect">
              <a:avLst/>
            </a:prstGeom>
            <a:solidFill>
              <a:srgbClr val="41B7AB"/>
            </a:solidFill>
            <a:ln w="9525" cap="flat" cmpd="sng" algn="ctr">
              <a:solidFill>
                <a:srgbClr val="41B7AB"/>
              </a:solidFill>
              <a:prstDash val="solid"/>
            </a:ln>
            <a:effectLst/>
          </p:spPr>
          <p:txBody>
            <a:bodyPr lIns="54000" rIns="54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DGPP-MEF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304A20C-7C50-8DBE-B8C2-FA2477C54366}"/>
              </a:ext>
            </a:extLst>
          </p:cNvPr>
          <p:cNvGrpSpPr/>
          <p:nvPr/>
        </p:nvGrpSpPr>
        <p:grpSpPr>
          <a:xfrm>
            <a:off x="1312655" y="3834235"/>
            <a:ext cx="3833534" cy="1013487"/>
            <a:chOff x="268424" y="1992909"/>
            <a:chExt cx="3833534" cy="101348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EEE0DD7E-DE05-6361-7389-1A24D2497577}"/>
                </a:ext>
              </a:extLst>
            </p:cNvPr>
            <p:cNvSpPr/>
            <p:nvPr/>
          </p:nvSpPr>
          <p:spPr>
            <a:xfrm>
              <a:off x="1088460" y="2142396"/>
              <a:ext cx="3013498" cy="864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4A95"/>
              </a:solidFill>
              <a:prstDash val="solid"/>
            </a:ln>
            <a:effectLst/>
          </p:spPr>
          <p:txBody>
            <a:bodyPr lIns="54000" rIns="54000" rtlCol="0" anchor="ctr"/>
            <a:lstStyle/>
            <a:p>
              <a:pPr lvl="0" algn="ctr">
                <a:buClr>
                  <a:srgbClr val="000000"/>
                </a:buClr>
              </a:pPr>
              <a:r>
                <a:rPr lang="es-ES" sz="900" b="1" kern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sym typeface="Arial"/>
                </a:rPr>
                <a:t>Entidades implementadoras de los compromisos: </a:t>
              </a:r>
              <a:r>
                <a:rPr lang="es-ES" sz="900" kern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sym typeface="Arial"/>
                </a:rPr>
                <a:t>proponen compromisos, indicadores y metas; lideran la implementación de los compromisos y son responsables de la verificación del cumplimiento de metas.</a:t>
              </a:r>
              <a:endParaRPr kumimoji="0" lang="es-PE" sz="9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7CE34AC-FB17-702B-1045-28F97F169246}"/>
                </a:ext>
              </a:extLst>
            </p:cNvPr>
            <p:cNvSpPr/>
            <p:nvPr/>
          </p:nvSpPr>
          <p:spPr>
            <a:xfrm>
              <a:off x="268424" y="1992909"/>
              <a:ext cx="818512" cy="1008000"/>
            </a:xfrm>
            <a:prstGeom prst="rect">
              <a:avLst/>
            </a:prstGeom>
            <a:noFill/>
            <a:ln w="9525" cap="flat" cmpd="sng" algn="ctr">
              <a:solidFill>
                <a:srgbClr val="004A95"/>
              </a:solidFill>
              <a:prstDash val="solid"/>
            </a:ln>
            <a:effectLst/>
          </p:spPr>
          <p:txBody>
            <a:bodyPr lIns="54000" rIns="54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0A939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EE8AC9C4-C640-E463-416C-69566E033E08}"/>
                </a:ext>
              </a:extLst>
            </p:cNvPr>
            <p:cNvSpPr/>
            <p:nvPr/>
          </p:nvSpPr>
          <p:spPr>
            <a:xfrm>
              <a:off x="1088460" y="1992909"/>
              <a:ext cx="3013498" cy="144000"/>
            </a:xfrm>
            <a:prstGeom prst="rect">
              <a:avLst/>
            </a:prstGeom>
            <a:solidFill>
              <a:srgbClr val="004A95"/>
            </a:solidFill>
            <a:ln w="9525" cap="flat" cmpd="sng" algn="ctr">
              <a:solidFill>
                <a:srgbClr val="253D7B"/>
              </a:solidFill>
              <a:prstDash val="solid"/>
            </a:ln>
            <a:effectLst/>
          </p:spPr>
          <p:txBody>
            <a:bodyPr lIns="54000" rIns="54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Entidades públicas de alcance nacional</a:t>
              </a:r>
              <a:endParaRPr kumimoji="0" lang="es-PE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1CDC47B-3215-534A-E9F8-3A09A90D7EC4}"/>
              </a:ext>
            </a:extLst>
          </p:cNvPr>
          <p:cNvGrpSpPr/>
          <p:nvPr/>
        </p:nvGrpSpPr>
        <p:grpSpPr>
          <a:xfrm>
            <a:off x="1312655" y="5064287"/>
            <a:ext cx="3833534" cy="1017525"/>
            <a:chOff x="268424" y="1983384"/>
            <a:chExt cx="3833534" cy="1017525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2461CF6-3EAA-5FC5-7750-30C89A76A99F}"/>
                </a:ext>
              </a:extLst>
            </p:cNvPr>
            <p:cNvSpPr/>
            <p:nvPr/>
          </p:nvSpPr>
          <p:spPr>
            <a:xfrm>
              <a:off x="1088460" y="2132870"/>
              <a:ext cx="3013498" cy="864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E30611"/>
              </a:solidFill>
              <a:prstDash val="solid"/>
            </a:ln>
            <a:effectLst/>
          </p:spPr>
          <p:txBody>
            <a:bodyPr lIns="54000" rIns="54000" rtlCol="0" anchor="ctr"/>
            <a:lstStyle/>
            <a:p>
              <a:pPr lvl="0" algn="ctr">
                <a:buClr>
                  <a:srgbClr val="000000"/>
                </a:buClr>
              </a:pPr>
              <a:r>
                <a:rPr lang="es-ES" sz="900" b="1" kern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sym typeface="Arial"/>
                </a:rPr>
                <a:t>Entidades beneficiarias: </a:t>
              </a:r>
              <a:r>
                <a:rPr lang="es-ES" sz="900" kern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sym typeface="Arial"/>
                </a:rPr>
                <a:t>Realizan las acciones necesarias para cumplir las metas del PI, y participan en la asistencia técnica brindada por los sectores</a:t>
              </a:r>
              <a:endParaRPr kumimoji="0" lang="es-PE" sz="9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B6AB263F-FAF9-2A6C-6F5D-D913F18191E9}"/>
                </a:ext>
              </a:extLst>
            </p:cNvPr>
            <p:cNvSpPr/>
            <p:nvPr/>
          </p:nvSpPr>
          <p:spPr>
            <a:xfrm>
              <a:off x="268424" y="1992909"/>
              <a:ext cx="818512" cy="1008000"/>
            </a:xfrm>
            <a:prstGeom prst="rect">
              <a:avLst/>
            </a:prstGeom>
            <a:noFill/>
            <a:ln w="9525" cap="flat" cmpd="sng" algn="ctr">
              <a:solidFill>
                <a:srgbClr val="E30611"/>
              </a:solidFill>
              <a:prstDash val="solid"/>
            </a:ln>
            <a:effectLst/>
          </p:spPr>
          <p:txBody>
            <a:bodyPr lIns="54000" rIns="54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0A939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C68350D-8AB2-ECB6-F538-6826F27D7E2E}"/>
                </a:ext>
              </a:extLst>
            </p:cNvPr>
            <p:cNvSpPr/>
            <p:nvPr/>
          </p:nvSpPr>
          <p:spPr>
            <a:xfrm>
              <a:off x="1088460" y="1983384"/>
              <a:ext cx="3013498" cy="144000"/>
            </a:xfrm>
            <a:prstGeom prst="rect">
              <a:avLst/>
            </a:prstGeom>
            <a:solidFill>
              <a:srgbClr val="E30611"/>
            </a:solidFill>
            <a:ln w="9525" cap="flat" cmpd="sng" algn="ctr">
              <a:solidFill>
                <a:srgbClr val="E30611"/>
              </a:solidFill>
              <a:prstDash val="solid"/>
            </a:ln>
            <a:effectLst/>
          </p:spPr>
          <p:txBody>
            <a:bodyPr lIns="54000" rIns="54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Gobiernos Locales</a:t>
              </a:r>
            </a:p>
          </p:txBody>
        </p:sp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08D18FA-E8BE-B68D-29AA-CE691F3DF6EA}"/>
              </a:ext>
            </a:extLst>
          </p:cNvPr>
          <p:cNvSpPr/>
          <p:nvPr/>
        </p:nvSpPr>
        <p:spPr>
          <a:xfrm>
            <a:off x="1865584" y="2057400"/>
            <a:ext cx="3013498" cy="4406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Actores involucrados</a:t>
            </a:r>
            <a:endParaRPr kumimoji="0" lang="en-GB" sz="12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2B228B2-4727-B9E7-7002-B8F2C1265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11" y="5161452"/>
            <a:ext cx="591354" cy="591354"/>
          </a:xfrm>
          <a:prstGeom prst="rect">
            <a:avLst/>
          </a:prstGeom>
          <a:ln>
            <a:solidFill>
              <a:srgbClr val="E30611"/>
            </a:solidFill>
          </a:ln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F1F0B5C3-B7CC-0BE4-69E8-391A21170A7C}"/>
              </a:ext>
            </a:extLst>
          </p:cNvPr>
          <p:cNvSpPr/>
          <p:nvPr/>
        </p:nvSpPr>
        <p:spPr>
          <a:xfrm>
            <a:off x="7628804" y="2642482"/>
            <a:ext cx="3407950" cy="1008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41B7AB"/>
            </a:solidFill>
            <a:prstDash val="solid"/>
          </a:ln>
          <a:effectLst/>
        </p:spPr>
        <p:txBody>
          <a:bodyPr lIns="54000" rIns="54000" rtlCol="0" anchor="ctr"/>
          <a:lstStyle/>
          <a:p>
            <a:pPr lvl="0" algn="ctr">
              <a:buClr>
                <a:srgbClr val="000000"/>
              </a:buClr>
            </a:pPr>
            <a:endParaRPr kumimoji="0" lang="es-PE" sz="9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970B5B39-17B2-DBA9-1765-E64F4FD4582E}"/>
              </a:ext>
            </a:extLst>
          </p:cNvPr>
          <p:cNvSpPr/>
          <p:nvPr/>
        </p:nvSpPr>
        <p:spPr>
          <a:xfrm>
            <a:off x="7688008" y="2777744"/>
            <a:ext cx="144000" cy="144000"/>
          </a:xfrm>
          <a:prstGeom prst="ellipse">
            <a:avLst/>
          </a:prstGeom>
          <a:solidFill>
            <a:srgbClr val="41B7AB"/>
          </a:solidFill>
          <a:ln>
            <a:solidFill>
              <a:srgbClr val="41B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9AC4852-4639-269F-BE86-5814E986F0AB}"/>
              </a:ext>
            </a:extLst>
          </p:cNvPr>
          <p:cNvSpPr txBox="1"/>
          <p:nvPr/>
        </p:nvSpPr>
        <p:spPr>
          <a:xfrm>
            <a:off x="7826585" y="2713396"/>
            <a:ext cx="25740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PE" sz="900">
                <a:latin typeface="Arial" panose="020B0604020202020204" pitchFamily="34" charset="0"/>
                <a:cs typeface="Arial" panose="020B0604020202020204" pitchFamily="34" charset="0"/>
              </a:rPr>
              <a:t>Se realiza el año anterior a la implementación e inicia con la publicación de los Lineamientos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8BA668F-6E05-67FC-A15B-3445793136FA}"/>
              </a:ext>
            </a:extLst>
          </p:cNvPr>
          <p:cNvSpPr/>
          <p:nvPr/>
        </p:nvSpPr>
        <p:spPr>
          <a:xfrm>
            <a:off x="7676921" y="3125535"/>
            <a:ext cx="144000" cy="144000"/>
          </a:xfrm>
          <a:prstGeom prst="ellipse">
            <a:avLst/>
          </a:prstGeom>
          <a:solidFill>
            <a:srgbClr val="41B7AB"/>
          </a:solidFill>
          <a:ln>
            <a:solidFill>
              <a:srgbClr val="41B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1C81DEF-275B-E691-69E4-C3DA7E20D28A}"/>
              </a:ext>
            </a:extLst>
          </p:cNvPr>
          <p:cNvSpPr txBox="1"/>
          <p:nvPr/>
        </p:nvSpPr>
        <p:spPr>
          <a:xfrm>
            <a:off x="7814800" y="3367752"/>
            <a:ext cx="2574059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PE" sz="900">
                <a:latin typeface="Arial"/>
                <a:cs typeface="Arial"/>
              </a:rPr>
              <a:t>Se aprueban compromisos y procedimientos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E06E8C0-9A08-2F39-8C5E-F8667EAC2C2E}"/>
              </a:ext>
            </a:extLst>
          </p:cNvPr>
          <p:cNvSpPr/>
          <p:nvPr/>
        </p:nvSpPr>
        <p:spPr>
          <a:xfrm>
            <a:off x="6834050" y="3871115"/>
            <a:ext cx="1233705" cy="1008000"/>
          </a:xfrm>
          <a:prstGeom prst="rect">
            <a:avLst/>
          </a:prstGeom>
          <a:noFill/>
          <a:ln w="9525" cap="flat" cmpd="sng" algn="ctr">
            <a:solidFill>
              <a:srgbClr val="004A95"/>
            </a:solidFill>
            <a:prstDash val="solid"/>
          </a:ln>
          <a:effectLst/>
        </p:spPr>
        <p:txBody>
          <a:bodyPr lIns="54000" rIns="54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srgbClr val="0A939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5FC7EA4-1944-329C-0577-CCA72D7ED0DD}"/>
              </a:ext>
            </a:extLst>
          </p:cNvPr>
          <p:cNvSpPr/>
          <p:nvPr/>
        </p:nvSpPr>
        <p:spPr>
          <a:xfrm>
            <a:off x="6844955" y="3871115"/>
            <a:ext cx="1214681" cy="193096"/>
          </a:xfrm>
          <a:prstGeom prst="rect">
            <a:avLst/>
          </a:prstGeom>
          <a:solidFill>
            <a:srgbClr val="004A95"/>
          </a:solidFill>
          <a:ln w="9525" cap="flat" cmpd="sng" algn="ctr">
            <a:solidFill>
              <a:srgbClr val="253D7B"/>
            </a:solidFill>
            <a:prstDash val="solid"/>
          </a:ln>
          <a:effectLst/>
        </p:spPr>
        <p:txBody>
          <a:bodyPr lIns="54000" rIns="54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PE" sz="1100" b="1" kern="0">
                <a:solidFill>
                  <a:srgbClr val="FFFFFF"/>
                </a:solidFill>
                <a:latin typeface="Arial"/>
                <a:sym typeface="Arial"/>
              </a:rPr>
              <a:t>Implementación</a:t>
            </a:r>
            <a:endParaRPr kumimoji="0" lang="es-PE" sz="1100" b="1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2E8A2A6-2C58-8C49-C64A-B868CE235915}"/>
              </a:ext>
            </a:extLst>
          </p:cNvPr>
          <p:cNvSpPr/>
          <p:nvPr/>
        </p:nvSpPr>
        <p:spPr>
          <a:xfrm>
            <a:off x="8132601" y="3882828"/>
            <a:ext cx="2904152" cy="1008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4A95"/>
            </a:solidFill>
            <a:prstDash val="solid"/>
          </a:ln>
          <a:effectLst/>
        </p:spPr>
        <p:txBody>
          <a:bodyPr lIns="54000" rIns="54000" rtlCol="0" anchor="ctr"/>
          <a:lstStyle/>
          <a:p>
            <a:pPr lvl="0" algn="ctr">
              <a:buClr>
                <a:srgbClr val="000000"/>
              </a:buClr>
            </a:pPr>
            <a:endParaRPr kumimoji="0" lang="es-PE" sz="9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0149071-1AE2-D143-1FF0-2BA73003FC5D}"/>
              </a:ext>
            </a:extLst>
          </p:cNvPr>
          <p:cNvSpPr/>
          <p:nvPr/>
        </p:nvSpPr>
        <p:spPr>
          <a:xfrm>
            <a:off x="7555225" y="5117976"/>
            <a:ext cx="1012713" cy="1008000"/>
          </a:xfrm>
          <a:prstGeom prst="rect">
            <a:avLst/>
          </a:prstGeom>
          <a:noFill/>
          <a:ln w="9525" cap="flat" cmpd="sng" algn="ctr">
            <a:solidFill>
              <a:srgbClr val="E30611"/>
            </a:solidFill>
            <a:prstDash val="solid"/>
          </a:ln>
          <a:effectLst/>
        </p:spPr>
        <p:txBody>
          <a:bodyPr lIns="54000" rIns="54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srgbClr val="0A939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B4D5C83-EFAB-B37A-AB07-BB2D922AADE7}"/>
              </a:ext>
            </a:extLst>
          </p:cNvPr>
          <p:cNvSpPr/>
          <p:nvPr/>
        </p:nvSpPr>
        <p:spPr>
          <a:xfrm>
            <a:off x="7563344" y="5117976"/>
            <a:ext cx="996475" cy="184015"/>
          </a:xfrm>
          <a:prstGeom prst="rect">
            <a:avLst/>
          </a:prstGeom>
          <a:solidFill>
            <a:srgbClr val="E30611"/>
          </a:solidFill>
          <a:ln w="9525" cap="flat" cmpd="sng" algn="ctr">
            <a:solidFill>
              <a:srgbClr val="E30611"/>
            </a:solidFill>
            <a:prstDash val="solid"/>
          </a:ln>
          <a:effectLst/>
        </p:spPr>
        <p:txBody>
          <a:bodyPr lIns="54000" rIns="54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1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Verificación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DFDFF0A6-831D-C01E-510F-A3EDA3E555FB}"/>
              </a:ext>
            </a:extLst>
          </p:cNvPr>
          <p:cNvSpPr/>
          <p:nvPr/>
        </p:nvSpPr>
        <p:spPr>
          <a:xfrm>
            <a:off x="8636400" y="5124478"/>
            <a:ext cx="2400355" cy="1008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24344"/>
            </a:solidFill>
            <a:prstDash val="solid"/>
          </a:ln>
          <a:effectLst/>
        </p:spPr>
        <p:txBody>
          <a:bodyPr lIns="54000" rIns="54000" rtlCol="0" anchor="ctr"/>
          <a:lstStyle/>
          <a:p>
            <a:pPr lvl="0" algn="ctr">
              <a:buClr>
                <a:srgbClr val="000000"/>
              </a:buClr>
            </a:pPr>
            <a:endParaRPr kumimoji="0" lang="es-PE" sz="9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1F4BA422-04EC-9C1B-BA71-3F528E492AD6}"/>
              </a:ext>
            </a:extLst>
          </p:cNvPr>
          <p:cNvSpPr/>
          <p:nvPr/>
        </p:nvSpPr>
        <p:spPr>
          <a:xfrm>
            <a:off x="8690181" y="5198701"/>
            <a:ext cx="144000" cy="144000"/>
          </a:xfrm>
          <a:prstGeom prst="ellipse">
            <a:avLst/>
          </a:prstGeom>
          <a:solidFill>
            <a:srgbClr val="E30611"/>
          </a:solidFill>
          <a:ln>
            <a:solidFill>
              <a:srgbClr val="E306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0359463-102A-3005-4862-B4C92BBD00B9}"/>
              </a:ext>
            </a:extLst>
          </p:cNvPr>
          <p:cNvSpPr txBox="1"/>
          <p:nvPr/>
        </p:nvSpPr>
        <p:spPr>
          <a:xfrm>
            <a:off x="8822397" y="5150542"/>
            <a:ext cx="2315464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PE" sz="900">
                <a:latin typeface="Arial" panose="020B0604020202020204" pitchFamily="34" charset="0"/>
                <a:cs typeface="Arial" panose="020B0604020202020204" pitchFamily="34" charset="0"/>
              </a:rPr>
              <a:t>Se realiza al finalizar la implementación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A03E7C2-3A05-CC62-0C71-EAA186E61002}"/>
              </a:ext>
            </a:extLst>
          </p:cNvPr>
          <p:cNvSpPr/>
          <p:nvPr/>
        </p:nvSpPr>
        <p:spPr>
          <a:xfrm>
            <a:off x="8690181" y="5532163"/>
            <a:ext cx="144000" cy="144000"/>
          </a:xfrm>
          <a:prstGeom prst="ellipse">
            <a:avLst/>
          </a:prstGeom>
          <a:solidFill>
            <a:srgbClr val="E30611"/>
          </a:solidFill>
          <a:ln>
            <a:solidFill>
              <a:srgbClr val="E306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6A0D690-E133-B15F-150D-717D084E9B33}"/>
              </a:ext>
            </a:extLst>
          </p:cNvPr>
          <p:cNvSpPr txBox="1"/>
          <p:nvPr/>
        </p:nvSpPr>
        <p:spPr>
          <a:xfrm>
            <a:off x="8822396" y="5381374"/>
            <a:ext cx="2214357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PE" sz="900">
                <a:latin typeface="Arial"/>
                <a:cs typeface="Arial"/>
              </a:rPr>
              <a:t>Se publican resultados preliminares y se publican resultados finales, luego de las observaciones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0D746F10-64AC-69EE-5AE7-7E7B61607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85" y="2669951"/>
            <a:ext cx="644806" cy="64480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6F43ABCF-935D-8F7B-53C9-2C3C1BC7E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74" y="3911656"/>
            <a:ext cx="634029" cy="634029"/>
          </a:xfrm>
          <a:prstGeom prst="rect">
            <a:avLst/>
          </a:prstGeom>
        </p:spPr>
      </p:pic>
      <p:sp>
        <p:nvSpPr>
          <p:cNvPr id="38" name="Flecha: doblada hacia arriba 37">
            <a:extLst>
              <a:ext uri="{FF2B5EF4-FFF2-40B4-BE49-F238E27FC236}">
                <a16:creationId xmlns:a16="http://schemas.microsoft.com/office/drawing/2014/main" id="{12B40F1D-52EA-A54F-D389-24F39696CCCA}"/>
              </a:ext>
            </a:extLst>
          </p:cNvPr>
          <p:cNvSpPr/>
          <p:nvPr/>
        </p:nvSpPr>
        <p:spPr>
          <a:xfrm rot="5400000">
            <a:off x="7063130" y="5089704"/>
            <a:ext cx="701877" cy="285308"/>
          </a:xfrm>
          <a:prstGeom prst="bent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079D5735-D3ED-70C8-8B36-91BE0B43AF28}"/>
              </a:ext>
            </a:extLst>
          </p:cNvPr>
          <p:cNvSpPr/>
          <p:nvPr/>
        </p:nvSpPr>
        <p:spPr>
          <a:xfrm>
            <a:off x="6542504" y="2636856"/>
            <a:ext cx="1012713" cy="1008000"/>
          </a:xfrm>
          <a:prstGeom prst="rect">
            <a:avLst/>
          </a:prstGeom>
          <a:noFill/>
          <a:ln w="9525" cap="flat" cmpd="sng" algn="ctr">
            <a:solidFill>
              <a:srgbClr val="41B7AB"/>
            </a:solidFill>
            <a:prstDash val="solid"/>
          </a:ln>
          <a:effectLst/>
        </p:spPr>
        <p:txBody>
          <a:bodyPr lIns="54000" rIns="54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srgbClr val="0A939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4AF6574-4919-48A5-239F-21A6DB543D5C}"/>
              </a:ext>
            </a:extLst>
          </p:cNvPr>
          <p:cNvSpPr/>
          <p:nvPr/>
        </p:nvSpPr>
        <p:spPr>
          <a:xfrm>
            <a:off x="6550623" y="2636856"/>
            <a:ext cx="996475" cy="184015"/>
          </a:xfrm>
          <a:prstGeom prst="rect">
            <a:avLst/>
          </a:prstGeom>
          <a:solidFill>
            <a:srgbClr val="41B7AB"/>
          </a:solidFill>
          <a:ln w="9525" cap="flat" cmpd="sng" algn="ctr">
            <a:solidFill>
              <a:srgbClr val="41B7AB"/>
            </a:solidFill>
            <a:prstDash val="solid"/>
          </a:ln>
          <a:effectLst/>
        </p:spPr>
        <p:txBody>
          <a:bodyPr lIns="54000" rIns="54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Diseño</a:t>
            </a:r>
            <a:endParaRPr kumimoji="0" lang="en-GB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1" name="Picture 2" descr="El pensamiento de diseño - Iconos gratis de negocios y finanzas">
            <a:extLst>
              <a:ext uri="{FF2B5EF4-FFF2-40B4-BE49-F238E27FC236}">
                <a16:creationId xmlns:a16="http://schemas.microsoft.com/office/drawing/2014/main" id="{1ADB67EE-12FA-92A6-E0F3-9FC81406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55" y="2989929"/>
            <a:ext cx="407810" cy="40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Evaluation Performance appraisal Computer Icons Business, plan, text,  people png | PNGEgg">
            <a:extLst>
              <a:ext uri="{FF2B5EF4-FFF2-40B4-BE49-F238E27FC236}">
                <a16:creationId xmlns:a16="http://schemas.microsoft.com/office/drawing/2014/main" id="{6B3B8133-CE18-C9F0-6749-A76C05730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9" b="90870" l="10000" r="90000">
                        <a14:foregroundMark x1="42444" y1="89809" x2="47111" y2="90870"/>
                        <a14:foregroundMark x1="47111" y1="90870" x2="51667" y2="90658"/>
                        <a14:foregroundMark x1="51667" y1="90658" x2="56444" y2="90870"/>
                        <a14:foregroundMark x1="40889" y1="66242" x2="47889" y2="58386"/>
                        <a14:foregroundMark x1="60000" y1="67728" x2="60778" y2="73673"/>
                        <a14:backgroundMark x1="33667" y1="29299" x2="32778" y2="50955"/>
                        <a14:backgroundMark x1="32778" y1="50955" x2="31778" y2="56051"/>
                        <a14:backgroundMark x1="63556" y1="27176" x2="67222" y2="32484"/>
                        <a14:backgroundMark x1="67222" y1="32484" x2="69889" y2="40127"/>
                        <a14:backgroundMark x1="69889" y1="40127" x2="69556" y2="53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41" t="12475" r="28939" b="5192"/>
          <a:stretch/>
        </p:blipFill>
        <p:spPr bwMode="auto">
          <a:xfrm>
            <a:off x="7863241" y="5488026"/>
            <a:ext cx="396680" cy="4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lecha: doblada hacia arriba 42">
            <a:extLst>
              <a:ext uri="{FF2B5EF4-FFF2-40B4-BE49-F238E27FC236}">
                <a16:creationId xmlns:a16="http://schemas.microsoft.com/office/drawing/2014/main" id="{88BB1342-D1FD-7598-B7A8-5A98503002E2}"/>
              </a:ext>
            </a:extLst>
          </p:cNvPr>
          <p:cNvSpPr/>
          <p:nvPr/>
        </p:nvSpPr>
        <p:spPr>
          <a:xfrm rot="5400000">
            <a:off x="6402048" y="3808496"/>
            <a:ext cx="626985" cy="257950"/>
          </a:xfrm>
          <a:prstGeom prst="bent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A658CD57-49FF-D17A-C414-09BA9FED65D2}"/>
              </a:ext>
            </a:extLst>
          </p:cNvPr>
          <p:cNvSpPr/>
          <p:nvPr/>
        </p:nvSpPr>
        <p:spPr>
          <a:xfrm>
            <a:off x="7676921" y="3385766"/>
            <a:ext cx="144000" cy="144000"/>
          </a:xfrm>
          <a:prstGeom prst="ellipse">
            <a:avLst/>
          </a:prstGeom>
          <a:solidFill>
            <a:srgbClr val="41B7AB"/>
          </a:solidFill>
          <a:ln>
            <a:solidFill>
              <a:srgbClr val="41B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4D36882-71BD-E7AD-1C21-9219A73EFF62}"/>
              </a:ext>
            </a:extLst>
          </p:cNvPr>
          <p:cNvSpPr txBox="1"/>
          <p:nvPr/>
        </p:nvSpPr>
        <p:spPr>
          <a:xfrm>
            <a:off x="7832254" y="3043496"/>
            <a:ext cx="25740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PE" sz="900">
                <a:latin typeface="Arial"/>
                <a:cs typeface="Arial"/>
              </a:rPr>
              <a:t>Los sectores proponen compromisos los cuales son evaluados por la DGPP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E6D30404-6426-F7C7-C3D9-8F73403FB3DA}"/>
              </a:ext>
            </a:extLst>
          </p:cNvPr>
          <p:cNvSpPr/>
          <p:nvPr/>
        </p:nvSpPr>
        <p:spPr>
          <a:xfrm>
            <a:off x="8233700" y="4091581"/>
            <a:ext cx="144000" cy="144000"/>
          </a:xfrm>
          <a:prstGeom prst="ellipse">
            <a:avLst/>
          </a:prstGeom>
          <a:solidFill>
            <a:srgbClr val="004A95"/>
          </a:solidFill>
          <a:ln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637C3E07-0F59-989A-F57B-41995DAF2A82}"/>
              </a:ext>
            </a:extLst>
          </p:cNvPr>
          <p:cNvSpPr txBox="1"/>
          <p:nvPr/>
        </p:nvSpPr>
        <p:spPr>
          <a:xfrm>
            <a:off x="8372277" y="4027233"/>
            <a:ext cx="26332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PE" sz="900">
                <a:latin typeface="Arial"/>
                <a:cs typeface="Arial"/>
              </a:rPr>
              <a:t>Se brinda asistencia técnica a los GL y se monitorea el avance del cumplimiento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C7CEA8F4-B342-E314-2245-FBE794D8B25D}"/>
              </a:ext>
            </a:extLst>
          </p:cNvPr>
          <p:cNvSpPr/>
          <p:nvPr/>
        </p:nvSpPr>
        <p:spPr>
          <a:xfrm>
            <a:off x="8222613" y="4439372"/>
            <a:ext cx="144000" cy="144000"/>
          </a:xfrm>
          <a:prstGeom prst="ellipse">
            <a:avLst/>
          </a:prstGeom>
          <a:solidFill>
            <a:srgbClr val="004A95"/>
          </a:solidFill>
          <a:ln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E4A3EEA-AC3B-9821-BC43-21E25F45C055}"/>
              </a:ext>
            </a:extLst>
          </p:cNvPr>
          <p:cNvSpPr txBox="1"/>
          <p:nvPr/>
        </p:nvSpPr>
        <p:spPr>
          <a:xfrm>
            <a:off x="8377946" y="4357333"/>
            <a:ext cx="25740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PE" sz="900">
                <a:latin typeface="Arial" panose="020B0604020202020204" pitchFamily="34" charset="0"/>
                <a:cs typeface="Arial" panose="020B0604020202020204" pitchFamily="34" charset="0"/>
              </a:rPr>
              <a:t>Los GL implementan acciones para cumplir las metas aprobadas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221993F-CAA6-24CC-4A3F-1F6EE0141E26}"/>
              </a:ext>
            </a:extLst>
          </p:cNvPr>
          <p:cNvSpPr txBox="1"/>
          <p:nvPr/>
        </p:nvSpPr>
        <p:spPr>
          <a:xfrm>
            <a:off x="8818709" y="5842929"/>
            <a:ext cx="2315464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PE" sz="900">
                <a:latin typeface="Arial" panose="020B0604020202020204" pitchFamily="34" charset="0"/>
                <a:cs typeface="Arial" panose="020B0604020202020204" pitchFamily="34" charset="0"/>
              </a:rPr>
              <a:t>Se asignan los recursos del PI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5DCEB2B5-DFCF-8823-007F-F6E1967AB807}"/>
              </a:ext>
            </a:extLst>
          </p:cNvPr>
          <p:cNvSpPr/>
          <p:nvPr/>
        </p:nvSpPr>
        <p:spPr>
          <a:xfrm>
            <a:off x="8684289" y="5860007"/>
            <a:ext cx="144000" cy="144000"/>
          </a:xfrm>
          <a:prstGeom prst="ellipse">
            <a:avLst/>
          </a:prstGeom>
          <a:solidFill>
            <a:srgbClr val="E30611"/>
          </a:solidFill>
          <a:ln>
            <a:solidFill>
              <a:srgbClr val="E306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2" name="Picture 4" descr="Technical Support - Free user icons">
            <a:extLst>
              <a:ext uri="{FF2B5EF4-FFF2-40B4-BE49-F238E27FC236}">
                <a16:creationId xmlns:a16="http://schemas.microsoft.com/office/drawing/2014/main" id="{F207EAFB-3D89-0A02-5536-6A5666073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310" y="4165735"/>
            <a:ext cx="499803" cy="4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Obrero - Iconos gratis de usuario">
            <a:extLst>
              <a:ext uri="{FF2B5EF4-FFF2-40B4-BE49-F238E27FC236}">
                <a16:creationId xmlns:a16="http://schemas.microsoft.com/office/drawing/2014/main" id="{04321D06-DB45-CDAE-818E-7A373D1B0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90" y="4282725"/>
            <a:ext cx="382289" cy="3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32F79515-40BC-E0F5-AF5D-F9C0BA61A2D0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499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A6AE936-A202-C44C-73B5-D16E1DA9F3BD}"/>
              </a:ext>
            </a:extLst>
          </p:cNvPr>
          <p:cNvSpPr/>
          <p:nvPr/>
        </p:nvSpPr>
        <p:spPr>
          <a:xfrm>
            <a:off x="5478209" y="2250183"/>
            <a:ext cx="982767" cy="9827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Corchetes 7">
            <a:extLst>
              <a:ext uri="{FF2B5EF4-FFF2-40B4-BE49-F238E27FC236}">
                <a16:creationId xmlns:a16="http://schemas.microsoft.com/office/drawing/2014/main" id="{AF9C9AF4-9932-08AC-D379-EC7BEE08B4ED}"/>
              </a:ext>
            </a:extLst>
          </p:cNvPr>
          <p:cNvSpPr/>
          <p:nvPr/>
        </p:nvSpPr>
        <p:spPr>
          <a:xfrm>
            <a:off x="1248900" y="3119056"/>
            <a:ext cx="2822432" cy="2934941"/>
          </a:xfrm>
          <a:prstGeom prst="bracketPair">
            <a:avLst/>
          </a:prstGeom>
          <a:ln w="9525">
            <a:solidFill>
              <a:srgbClr val="E306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CB4FF7F-08FB-904F-A4D5-37C09E3459EA}"/>
              </a:ext>
            </a:extLst>
          </p:cNvPr>
          <p:cNvSpPr txBox="1"/>
          <p:nvPr/>
        </p:nvSpPr>
        <p:spPr>
          <a:xfrm>
            <a:off x="1248900" y="3272491"/>
            <a:ext cx="280730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Monitorea la ejecución del plan de asistencia técnica y monitoreo por parte de las entidades implementadoras de los compromisos del PI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Consolida, aprueba y publica los resultados de la verificación de las metas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Elabora y aprueba un Ranking de cumplimiento de metas.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Determina y publica el monto de trasferencia por cumplimiento de metas</a:t>
            </a:r>
            <a:endParaRPr lang="es-P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rchetes 13">
            <a:extLst>
              <a:ext uri="{FF2B5EF4-FFF2-40B4-BE49-F238E27FC236}">
                <a16:creationId xmlns:a16="http://schemas.microsoft.com/office/drawing/2014/main" id="{DBDB5248-4DDD-F55D-15CF-A80DE6CB687A}"/>
              </a:ext>
            </a:extLst>
          </p:cNvPr>
          <p:cNvSpPr/>
          <p:nvPr/>
        </p:nvSpPr>
        <p:spPr>
          <a:xfrm>
            <a:off x="4730169" y="3127514"/>
            <a:ext cx="2822432" cy="2934941"/>
          </a:xfrm>
          <a:prstGeom prst="bracketPair">
            <a:avLst/>
          </a:prstGeom>
          <a:ln w="9525">
            <a:solidFill>
              <a:srgbClr val="41B7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282532-06F0-4407-8184-E4661710C472}"/>
              </a:ext>
            </a:extLst>
          </p:cNvPr>
          <p:cNvSpPr txBox="1"/>
          <p:nvPr/>
        </p:nvSpPr>
        <p:spPr>
          <a:xfrm>
            <a:off x="4745299" y="3397245"/>
            <a:ext cx="2807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ES"/>
              <a:t>Aseguran las condiciones mínimas para que las municipalidades cumplan las metas aprobadas, y brindan la asistencia técnica requerida por las municipalidades.</a:t>
            </a:r>
          </a:p>
          <a:p>
            <a:pPr algn="just"/>
            <a:r>
              <a:rPr lang="es-PE"/>
              <a:t>Realizan la verificación del cumplimiento de metas de acuerdo a lo establecido en DS de procedimientos para el cumplimiento de metas del PI 2023.</a:t>
            </a:r>
          </a:p>
        </p:txBody>
      </p:sp>
      <p:sp>
        <p:nvSpPr>
          <p:cNvPr id="16" name="Corchetes 15">
            <a:extLst>
              <a:ext uri="{FF2B5EF4-FFF2-40B4-BE49-F238E27FC236}">
                <a16:creationId xmlns:a16="http://schemas.microsoft.com/office/drawing/2014/main" id="{A9773D06-2479-D2AB-773C-690DEF5FE219}"/>
              </a:ext>
            </a:extLst>
          </p:cNvPr>
          <p:cNvSpPr/>
          <p:nvPr/>
        </p:nvSpPr>
        <p:spPr>
          <a:xfrm>
            <a:off x="8120667" y="3110598"/>
            <a:ext cx="3318297" cy="2758509"/>
          </a:xfrm>
          <a:prstGeom prst="bracketPair">
            <a:avLst/>
          </a:prstGeom>
          <a:ln w="9525">
            <a:solidFill>
              <a:srgbClr val="004A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FFBD326-CC94-2F5A-57BD-71D11A5D1846}"/>
              </a:ext>
            </a:extLst>
          </p:cNvPr>
          <p:cNvSpPr txBox="1"/>
          <p:nvPr/>
        </p:nvSpPr>
        <p:spPr>
          <a:xfrm>
            <a:off x="8226568" y="3414057"/>
            <a:ext cx="314628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ES" sz="1000"/>
              <a:t>Realizan las acciones necesarias para cumplir con las metas de los compromisos del PI para acceder a los recursos asignados al Programa.</a:t>
            </a:r>
          </a:p>
          <a:p>
            <a:pPr algn="just"/>
            <a:r>
              <a:rPr lang="es-PE" sz="1000"/>
              <a:t>Participan activamente en las asistencias técnicas brindadas por las entidades implementadoras.</a:t>
            </a:r>
          </a:p>
          <a:p>
            <a:pPr algn="just"/>
            <a:r>
              <a:rPr lang="es-ES" sz="1000"/>
              <a:t>Envían la documentación necesaria para sustentar las observaciones que presentan a los resultados preliminares.</a:t>
            </a:r>
          </a:p>
          <a:p>
            <a:pPr algn="just"/>
            <a:r>
              <a:rPr lang="es-ES" sz="1000"/>
              <a:t>Designa al Coordinador PI mediante RA, en un plazo no mayor de diez (10) días hábiles, a partir de la publicación del DS </a:t>
            </a:r>
            <a:r>
              <a:rPr lang="es-ES" sz="1000" err="1"/>
              <a:t>N°</a:t>
            </a:r>
            <a:r>
              <a:rPr lang="es-ES" sz="1000"/>
              <a:t> 095-2023-EF y hasta cinco (5) días hábiles después, al correo incentivos.municipales@mef.gob.pe</a:t>
            </a:r>
            <a:endParaRPr lang="es-PE" sz="100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91B0882-9F0F-76A2-73E1-335DE4CE61D5}"/>
              </a:ext>
            </a:extLst>
          </p:cNvPr>
          <p:cNvSpPr/>
          <p:nvPr/>
        </p:nvSpPr>
        <p:spPr>
          <a:xfrm>
            <a:off x="9161050" y="5937207"/>
            <a:ext cx="1483776" cy="427511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>
                <a:solidFill>
                  <a:schemeClr val="tx1"/>
                </a:solidFill>
              </a:rPr>
              <a:t>1879 Municipalidades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20EC500-4020-6530-56F1-DEC9520DF2BE}"/>
              </a:ext>
            </a:extLst>
          </p:cNvPr>
          <p:cNvSpPr/>
          <p:nvPr/>
        </p:nvSpPr>
        <p:spPr>
          <a:xfrm>
            <a:off x="5387470" y="6062455"/>
            <a:ext cx="1483776" cy="427511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>
                <a:solidFill>
                  <a:schemeClr val="tx1"/>
                </a:solidFill>
              </a:rPr>
              <a:t>Ministerios</a:t>
            </a:r>
            <a:endParaRPr lang="es-PE" sz="1200">
              <a:solidFill>
                <a:schemeClr val="tx1"/>
              </a:solidFill>
            </a:endParaRPr>
          </a:p>
        </p:txBody>
      </p:sp>
      <p:sp>
        <p:nvSpPr>
          <p:cNvPr id="22" name="Google Shape;103;p1">
            <a:extLst>
              <a:ext uri="{FF2B5EF4-FFF2-40B4-BE49-F238E27FC236}">
                <a16:creationId xmlns:a16="http://schemas.microsoft.com/office/drawing/2014/main" id="{043D64CB-A774-E848-08FB-1A78A2ABE20E}"/>
              </a:ext>
            </a:extLst>
          </p:cNvPr>
          <p:cNvSpPr txBox="1"/>
          <p:nvPr/>
        </p:nvSpPr>
        <p:spPr>
          <a:xfrm>
            <a:off x="646413" y="445536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>
                <a:solidFill>
                  <a:srgbClr val="223B79"/>
                </a:solidFill>
                <a:sym typeface="Arial"/>
              </a:rPr>
              <a:t>Responsabilidades de los actores del PI</a:t>
            </a:r>
            <a:endParaRPr lang="es-ES" sz="2000" b="1">
              <a:solidFill>
                <a:srgbClr val="223B79"/>
              </a:solidFill>
              <a:sym typeface="Arial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115CF941-34F4-419B-B4DD-D0EA4BE9A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136" y="2198728"/>
            <a:ext cx="540000" cy="540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C95721A-E113-34B4-286B-499C61283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46" y="2156053"/>
            <a:ext cx="540000" cy="540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1A5728E-3621-90F5-0055-A29F89C0E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9" y="2145276"/>
            <a:ext cx="540000" cy="540000"/>
          </a:xfrm>
          <a:prstGeom prst="rect">
            <a:avLst/>
          </a:prstGeom>
        </p:spPr>
      </p:pic>
      <p:sp>
        <p:nvSpPr>
          <p:cNvPr id="28" name="Diagrama de flujo: conector fuera de página 27">
            <a:extLst>
              <a:ext uri="{FF2B5EF4-FFF2-40B4-BE49-F238E27FC236}">
                <a16:creationId xmlns:a16="http://schemas.microsoft.com/office/drawing/2014/main" id="{7F701D7F-DE0C-3BD7-CDD1-B1E5A2FBC41E}"/>
              </a:ext>
            </a:extLst>
          </p:cNvPr>
          <p:cNvSpPr/>
          <p:nvPr/>
        </p:nvSpPr>
        <p:spPr>
          <a:xfrm>
            <a:off x="1683745" y="2818630"/>
            <a:ext cx="1944000" cy="468000"/>
          </a:xfrm>
          <a:prstGeom prst="flowChartOffpageConnector">
            <a:avLst/>
          </a:prstGeom>
          <a:solidFill>
            <a:srgbClr val="E30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64A445-5FDC-9CCD-0CEB-624799514BBE}"/>
              </a:ext>
            </a:extLst>
          </p:cNvPr>
          <p:cNvSpPr txBox="1"/>
          <p:nvPr/>
        </p:nvSpPr>
        <p:spPr>
          <a:xfrm>
            <a:off x="1873270" y="2846407"/>
            <a:ext cx="1730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>
                <a:solidFill>
                  <a:schemeClr val="bg1"/>
                </a:solidFill>
              </a:rPr>
              <a:t>Entidad Rectora</a:t>
            </a:r>
            <a:endParaRPr lang="es-PE" sz="1400" b="1">
              <a:solidFill>
                <a:schemeClr val="bg1"/>
              </a:solidFill>
            </a:endParaRPr>
          </a:p>
        </p:txBody>
      </p:sp>
      <p:pic>
        <p:nvPicPr>
          <p:cNvPr id="29" name="Picture 6" descr="Bienvenida - Portal de Datos Abiertos del MEF">
            <a:extLst>
              <a:ext uri="{FF2B5EF4-FFF2-40B4-BE49-F238E27FC236}">
                <a16:creationId xmlns:a16="http://schemas.microsoft.com/office/drawing/2014/main" id="{8BC3F0ED-654A-FAAF-6A6C-8E223E0A1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02" y="6062455"/>
            <a:ext cx="1735281" cy="365509"/>
          </a:xfrm>
          <a:prstGeom prst="rect">
            <a:avLst/>
          </a:prstGeom>
          <a:solidFill>
            <a:srgbClr val="DADADA"/>
          </a:solidFill>
          <a:ln>
            <a:noFill/>
          </a:ln>
        </p:spPr>
      </p:pic>
      <p:sp>
        <p:nvSpPr>
          <p:cNvPr id="31" name="Diagrama de flujo: conector fuera de página 30">
            <a:extLst>
              <a:ext uri="{FF2B5EF4-FFF2-40B4-BE49-F238E27FC236}">
                <a16:creationId xmlns:a16="http://schemas.microsoft.com/office/drawing/2014/main" id="{FDAC72C9-1FB3-A706-0814-B10D6CF7133E}"/>
              </a:ext>
            </a:extLst>
          </p:cNvPr>
          <p:cNvSpPr/>
          <p:nvPr/>
        </p:nvSpPr>
        <p:spPr>
          <a:xfrm>
            <a:off x="5220815" y="2803376"/>
            <a:ext cx="1944000" cy="468000"/>
          </a:xfrm>
          <a:prstGeom prst="flowChartOffpageConnector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A61DDE-AC76-88CB-5D2A-B3C72A45073D}"/>
              </a:ext>
            </a:extLst>
          </p:cNvPr>
          <p:cNvSpPr txBox="1"/>
          <p:nvPr/>
        </p:nvSpPr>
        <p:spPr>
          <a:xfrm>
            <a:off x="5012972" y="2842666"/>
            <a:ext cx="2337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>
                <a:solidFill>
                  <a:schemeClr val="bg1"/>
                </a:solidFill>
              </a:rPr>
              <a:t>Entidad Implementadora</a:t>
            </a:r>
            <a:endParaRPr lang="es-PE" sz="1400" b="1">
              <a:solidFill>
                <a:schemeClr val="bg1"/>
              </a:solidFill>
            </a:endParaRPr>
          </a:p>
        </p:txBody>
      </p:sp>
      <p:sp>
        <p:nvSpPr>
          <p:cNvPr id="32" name="Diagrama de flujo: conector fuera de página 31">
            <a:extLst>
              <a:ext uri="{FF2B5EF4-FFF2-40B4-BE49-F238E27FC236}">
                <a16:creationId xmlns:a16="http://schemas.microsoft.com/office/drawing/2014/main" id="{F2594580-2920-54A0-F99D-57572D72C6AF}"/>
              </a:ext>
            </a:extLst>
          </p:cNvPr>
          <p:cNvSpPr/>
          <p:nvPr/>
        </p:nvSpPr>
        <p:spPr>
          <a:xfrm>
            <a:off x="8711796" y="2869785"/>
            <a:ext cx="1944000" cy="468000"/>
          </a:xfrm>
          <a:prstGeom prst="flowChartOffpageConnector">
            <a:avLst/>
          </a:prstGeom>
          <a:solidFill>
            <a:srgbClr val="00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1C63249-A11D-A64D-9269-212EAFB57EA1}"/>
              </a:ext>
            </a:extLst>
          </p:cNvPr>
          <p:cNvSpPr txBox="1"/>
          <p:nvPr/>
        </p:nvSpPr>
        <p:spPr>
          <a:xfrm>
            <a:off x="8616431" y="2822737"/>
            <a:ext cx="2134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>
                <a:solidFill>
                  <a:schemeClr val="bg1"/>
                </a:solidFill>
              </a:rPr>
              <a:t>Municipalidades priorizadas</a:t>
            </a:r>
            <a:endParaRPr lang="es-PE" sz="1400" b="1">
              <a:solidFill>
                <a:schemeClr val="bg1"/>
              </a:solidFill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D71ECB88-F925-D059-4686-33D3936AC260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F0710B25-EE87-2C71-BA90-535A82C92215}"/>
              </a:ext>
            </a:extLst>
          </p:cNvPr>
          <p:cNvSpPr/>
          <p:nvPr/>
        </p:nvSpPr>
        <p:spPr>
          <a:xfrm>
            <a:off x="800100" y="1170384"/>
            <a:ext cx="10572750" cy="8870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" tIns="60960" rIns="24000" bIns="60960" rtlCol="0" anchor="ctr"/>
          <a:lstStyle/>
          <a:p>
            <a:pPr algn="ctr">
              <a:defRPr/>
            </a:pPr>
            <a:r>
              <a:rPr lang="es-ES" sz="1600">
                <a:solidFill>
                  <a:srgbClr val="000000"/>
                </a:solidFill>
                <a:latin typeface="Arial"/>
                <a:cs typeface="Arial"/>
              </a:rPr>
              <a:t>Las Etapas de Implementación y Verificación del PI, se desarrollan con la participación de 3 actores, el desarrollo de las funciones de forma coordinada permite el logro de los fines de cada compromiso. </a:t>
            </a:r>
            <a:endParaRPr lang="es-ES" sz="1600" b="1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1316CF0-CC32-49B8-91D0-6D411097480E}"/>
              </a:ext>
            </a:extLst>
          </p:cNvPr>
          <p:cNvSpPr txBox="1"/>
          <p:nvPr/>
        </p:nvSpPr>
        <p:spPr>
          <a:xfrm>
            <a:off x="5869296" y="341954"/>
            <a:ext cx="1324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/>
              <a:t>Art. 17,18 y 19 del </a:t>
            </a:r>
          </a:p>
          <a:p>
            <a:r>
              <a:rPr lang="es-ES" sz="1100"/>
              <a:t>DS  </a:t>
            </a:r>
            <a:r>
              <a:rPr lang="es-ES" sz="1100" err="1"/>
              <a:t>N°</a:t>
            </a:r>
            <a:r>
              <a:rPr lang="es-ES" sz="1100"/>
              <a:t> 095-2023-EF </a:t>
            </a:r>
          </a:p>
        </p:txBody>
      </p:sp>
    </p:spTree>
    <p:extLst>
      <p:ext uri="{BB962C8B-B14F-4D97-AF65-F5344CB8AC3E}">
        <p14:creationId xmlns:p14="http://schemas.microsoft.com/office/powerpoint/2010/main" val="112799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>
            <a:extLst>
              <a:ext uri="{FF2B5EF4-FFF2-40B4-BE49-F238E27FC236}">
                <a16:creationId xmlns:a16="http://schemas.microsoft.com/office/drawing/2014/main" id="{B72DBFA9-3723-6EC7-BC9F-E6A778EE6B70}"/>
              </a:ext>
            </a:extLst>
          </p:cNvPr>
          <p:cNvSpPr txBox="1"/>
          <p:nvPr/>
        </p:nvSpPr>
        <p:spPr>
          <a:xfrm>
            <a:off x="2383562" y="1834512"/>
            <a:ext cx="600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Generalidades del Pr</a:t>
            </a:r>
            <a:r>
              <a:rPr lang="es-ES" sz="2000" err="1">
                <a:solidFill>
                  <a:srgbClr val="2F5597"/>
                </a:solidFill>
              </a:rPr>
              <a:t>ograma</a:t>
            </a:r>
            <a:r>
              <a:rPr lang="es-ES" sz="2000">
                <a:solidFill>
                  <a:srgbClr val="2F5597"/>
                </a:solidFill>
              </a:rPr>
              <a:t> de Incentivos</a:t>
            </a: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8FE3E11-66EE-AF04-EC7F-8A2545923D6F}"/>
              </a:ext>
            </a:extLst>
          </p:cNvPr>
          <p:cNvCxnSpPr>
            <a:cxnSpLocks/>
          </p:cNvCxnSpPr>
          <p:nvPr/>
        </p:nvCxnSpPr>
        <p:spPr>
          <a:xfrm>
            <a:off x="2383562" y="2288157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E60E204-0C89-0874-FB11-6F653F8D8D8A}"/>
              </a:ext>
            </a:extLst>
          </p:cNvPr>
          <p:cNvSpPr txBox="1"/>
          <p:nvPr/>
        </p:nvSpPr>
        <p:spPr>
          <a:xfrm>
            <a:off x="1431812" y="278994"/>
            <a:ext cx="170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Contenido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7A75B5D-FD19-B550-5B4B-F3097DA8473F}"/>
              </a:ext>
            </a:extLst>
          </p:cNvPr>
          <p:cNvSpPr/>
          <p:nvPr/>
        </p:nvSpPr>
        <p:spPr>
          <a:xfrm>
            <a:off x="1757230" y="1780977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7 CuadroTexto">
            <a:extLst>
              <a:ext uri="{FF2B5EF4-FFF2-40B4-BE49-F238E27FC236}">
                <a16:creationId xmlns:a16="http://schemas.microsoft.com/office/drawing/2014/main" id="{BE29A23F-77DF-59ED-AD7D-93E3281E023F}"/>
              </a:ext>
            </a:extLst>
          </p:cNvPr>
          <p:cNvSpPr txBox="1"/>
          <p:nvPr/>
        </p:nvSpPr>
        <p:spPr>
          <a:xfrm>
            <a:off x="2383562" y="2688267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Cambios incorporados en el PI 2023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05FB5D7-35E7-684E-E370-3DF3D1D2D01A}"/>
              </a:ext>
            </a:extLst>
          </p:cNvPr>
          <p:cNvCxnSpPr>
            <a:cxnSpLocks/>
          </p:cNvCxnSpPr>
          <p:nvPr/>
        </p:nvCxnSpPr>
        <p:spPr>
          <a:xfrm>
            <a:off x="2383562" y="3141912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59EDEE87-E264-1F4E-8B94-1516693B24E1}"/>
              </a:ext>
            </a:extLst>
          </p:cNvPr>
          <p:cNvSpPr/>
          <p:nvPr/>
        </p:nvSpPr>
        <p:spPr>
          <a:xfrm>
            <a:off x="1757230" y="2634732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7 CuadroTexto">
            <a:extLst>
              <a:ext uri="{FF2B5EF4-FFF2-40B4-BE49-F238E27FC236}">
                <a16:creationId xmlns:a16="http://schemas.microsoft.com/office/drawing/2014/main" id="{AF9A0888-C781-DE0E-241B-6B82D9F42882}"/>
              </a:ext>
            </a:extLst>
          </p:cNvPr>
          <p:cNvSpPr txBox="1"/>
          <p:nvPr/>
        </p:nvSpPr>
        <p:spPr>
          <a:xfrm>
            <a:off x="2383562" y="3542021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Marco normativo y procedimientos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C04FE28-9EF4-68AE-8C3B-76BCA50D160A}"/>
              </a:ext>
            </a:extLst>
          </p:cNvPr>
          <p:cNvCxnSpPr>
            <a:cxnSpLocks/>
          </p:cNvCxnSpPr>
          <p:nvPr/>
        </p:nvCxnSpPr>
        <p:spPr>
          <a:xfrm>
            <a:off x="2383562" y="3995666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F2621C60-2485-5697-7025-AB97DB3CDB93}"/>
              </a:ext>
            </a:extLst>
          </p:cNvPr>
          <p:cNvSpPr/>
          <p:nvPr/>
        </p:nvSpPr>
        <p:spPr>
          <a:xfrm>
            <a:off x="1757230" y="3488486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7 CuadroTexto">
            <a:extLst>
              <a:ext uri="{FF2B5EF4-FFF2-40B4-BE49-F238E27FC236}">
                <a16:creationId xmlns:a16="http://schemas.microsoft.com/office/drawing/2014/main" id="{113B6A0B-F2F2-DC6D-0667-C54E977F4DE3}"/>
              </a:ext>
            </a:extLst>
          </p:cNvPr>
          <p:cNvSpPr txBox="1"/>
          <p:nvPr/>
        </p:nvSpPr>
        <p:spPr>
          <a:xfrm>
            <a:off x="2383562" y="4469436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Compromisos, indicadores y metas del PI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4F239C9-2545-5840-1E45-4C67BC07703B}"/>
              </a:ext>
            </a:extLst>
          </p:cNvPr>
          <p:cNvCxnSpPr>
            <a:cxnSpLocks/>
          </p:cNvCxnSpPr>
          <p:nvPr/>
        </p:nvCxnSpPr>
        <p:spPr>
          <a:xfrm>
            <a:off x="2383562" y="4923081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4255693F-C820-7DE5-61A9-A61B08ED6ABD}"/>
              </a:ext>
            </a:extLst>
          </p:cNvPr>
          <p:cNvSpPr/>
          <p:nvPr/>
        </p:nvSpPr>
        <p:spPr>
          <a:xfrm>
            <a:off x="1757230" y="4415901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7 CuadroTexto">
            <a:extLst>
              <a:ext uri="{FF2B5EF4-FFF2-40B4-BE49-F238E27FC236}">
                <a16:creationId xmlns:a16="http://schemas.microsoft.com/office/drawing/2014/main" id="{8AFF84A3-5FB1-61BD-0CCD-282928E2F50F}"/>
              </a:ext>
            </a:extLst>
          </p:cNvPr>
          <p:cNvSpPr txBox="1"/>
          <p:nvPr/>
        </p:nvSpPr>
        <p:spPr>
          <a:xfrm>
            <a:off x="2383562" y="5330499"/>
            <a:ext cx="8132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Verificación del </a:t>
            </a:r>
            <a:r>
              <a:rPr kumimoji="0" lang="es-ES" sz="2000" b="1" i="0" u="none" strike="noStrike" kern="1200" cap="none" spc="0" normalizeH="0" baseline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cumplimie</a:t>
            </a:r>
            <a:r>
              <a:rPr lang="es-ES" sz="2000">
                <a:solidFill>
                  <a:srgbClr val="2F5597"/>
                </a:solidFill>
              </a:rPr>
              <a:t>nto, transferencia y u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de recursos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0D78A02-D33C-3D0F-02C8-DEA5DE5A49A0}"/>
              </a:ext>
            </a:extLst>
          </p:cNvPr>
          <p:cNvCxnSpPr>
            <a:cxnSpLocks/>
          </p:cNvCxnSpPr>
          <p:nvPr/>
        </p:nvCxnSpPr>
        <p:spPr>
          <a:xfrm>
            <a:off x="2383562" y="5784144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13018454-FBBA-6BC3-DC54-088748DA6E6A}"/>
              </a:ext>
            </a:extLst>
          </p:cNvPr>
          <p:cNvSpPr/>
          <p:nvPr/>
        </p:nvSpPr>
        <p:spPr>
          <a:xfrm>
            <a:off x="1757230" y="5276964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D70C0C-E873-1FD5-7D35-CE6E2551D086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8A42F361-048A-1874-E329-18DA42B237B1}"/>
              </a:ext>
            </a:extLst>
          </p:cNvPr>
          <p:cNvSpPr/>
          <p:nvPr/>
        </p:nvSpPr>
        <p:spPr>
          <a:xfrm>
            <a:off x="1531765" y="3429000"/>
            <a:ext cx="8822470" cy="26947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238D5B2-DBDE-7866-886F-C02F201BDCB4}"/>
              </a:ext>
            </a:extLst>
          </p:cNvPr>
          <p:cNvSpPr/>
          <p:nvPr/>
        </p:nvSpPr>
        <p:spPr>
          <a:xfrm>
            <a:off x="1612300" y="1305963"/>
            <a:ext cx="8822470" cy="10712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348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DE0641F-C0C2-4C1B-CC8B-F39257CA8840}"/>
              </a:ext>
            </a:extLst>
          </p:cNvPr>
          <p:cNvGrpSpPr/>
          <p:nvPr/>
        </p:nvGrpSpPr>
        <p:grpSpPr>
          <a:xfrm>
            <a:off x="538924" y="1724443"/>
            <a:ext cx="1651109" cy="1147387"/>
            <a:chOff x="1" y="2313301"/>
            <a:chExt cx="3277975" cy="2444006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4381F31-F035-CE87-669A-4D0B28956E1D}"/>
                </a:ext>
              </a:extLst>
            </p:cNvPr>
            <p:cNvSpPr/>
            <p:nvPr/>
          </p:nvSpPr>
          <p:spPr>
            <a:xfrm>
              <a:off x="1" y="2313301"/>
              <a:ext cx="2986840" cy="2444006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>
                  <a:solidFill>
                    <a:srgbClr val="4757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Meta</a:t>
              </a:r>
              <a:endParaRPr lang="es-PE" sz="1400"/>
            </a:p>
          </p:txBody>
        </p:sp>
        <p:sp>
          <p:nvSpPr>
            <p:cNvPr id="6" name="Triángulo isósceles 82">
              <a:extLst>
                <a:ext uri="{FF2B5EF4-FFF2-40B4-BE49-F238E27FC236}">
                  <a16:creationId xmlns:a16="http://schemas.microsoft.com/office/drawing/2014/main" id="{56221594-126A-6EBE-210C-CAAF52E1AB9A}"/>
                </a:ext>
              </a:extLst>
            </p:cNvPr>
            <p:cNvSpPr/>
            <p:nvPr/>
          </p:nvSpPr>
          <p:spPr>
            <a:xfrm rot="5400000">
              <a:off x="2540096" y="3334756"/>
              <a:ext cx="1171324" cy="304436"/>
            </a:xfrm>
            <a:prstGeom prst="triangle">
              <a:avLst/>
            </a:prstGeom>
            <a:solidFill>
              <a:srgbClr val="F1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40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6EECB940-17F2-A3F1-70FD-B98B36662A0D}"/>
              </a:ext>
            </a:extLst>
          </p:cNvPr>
          <p:cNvSpPr txBox="1"/>
          <p:nvPr/>
        </p:nvSpPr>
        <p:spPr>
          <a:xfrm>
            <a:off x="5364368" y="1892541"/>
            <a:ext cx="2573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 : </a:t>
            </a:r>
            <a:r>
              <a:rPr lang="es-ES" sz="1100" dirty="0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 o resultado que se busca impulsar mediante un incentivo. Esta compuesto por uno o más indicadores.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35051D0-C45D-58C7-51C0-6424908D0D5A}"/>
              </a:ext>
            </a:extLst>
          </p:cNvPr>
          <p:cNvSpPr/>
          <p:nvPr/>
        </p:nvSpPr>
        <p:spPr>
          <a:xfrm>
            <a:off x="8195833" y="1724443"/>
            <a:ext cx="3588381" cy="1147007"/>
          </a:xfrm>
          <a:prstGeom prst="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Triángulo isósceles 87">
            <a:extLst>
              <a:ext uri="{FF2B5EF4-FFF2-40B4-BE49-F238E27FC236}">
                <a16:creationId xmlns:a16="http://schemas.microsoft.com/office/drawing/2014/main" id="{7BCA8034-23B7-E097-7227-BFD4EA9C164C}"/>
              </a:ext>
            </a:extLst>
          </p:cNvPr>
          <p:cNvSpPr/>
          <p:nvPr/>
        </p:nvSpPr>
        <p:spPr>
          <a:xfrm rot="5400000">
            <a:off x="7980630" y="2102988"/>
            <a:ext cx="655840" cy="2597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1F3CFD1-4941-A26F-F42F-5C418E436C39}"/>
              </a:ext>
            </a:extLst>
          </p:cNvPr>
          <p:cNvGrpSpPr/>
          <p:nvPr/>
        </p:nvGrpSpPr>
        <p:grpSpPr>
          <a:xfrm>
            <a:off x="538924" y="4708774"/>
            <a:ext cx="1651109" cy="1294778"/>
            <a:chOff x="1" y="2313301"/>
            <a:chExt cx="3277975" cy="2444006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49EB5046-552E-FD54-F1F9-14D1A9133942}"/>
                </a:ext>
              </a:extLst>
            </p:cNvPr>
            <p:cNvSpPr/>
            <p:nvPr/>
          </p:nvSpPr>
          <p:spPr>
            <a:xfrm>
              <a:off x="1" y="2313301"/>
              <a:ext cx="2986840" cy="2444006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>
                  <a:solidFill>
                    <a:srgbClr val="4757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Cuadros de actividades</a:t>
              </a:r>
              <a:endParaRPr lang="es-PE" sz="1400"/>
            </a:p>
          </p:txBody>
        </p:sp>
        <p:sp>
          <p:nvSpPr>
            <p:cNvPr id="15" name="Triángulo isósceles 82">
              <a:extLst>
                <a:ext uri="{FF2B5EF4-FFF2-40B4-BE49-F238E27FC236}">
                  <a16:creationId xmlns:a16="http://schemas.microsoft.com/office/drawing/2014/main" id="{809DD518-879C-A083-48AA-478A4BCC0969}"/>
                </a:ext>
              </a:extLst>
            </p:cNvPr>
            <p:cNvSpPr/>
            <p:nvPr/>
          </p:nvSpPr>
          <p:spPr>
            <a:xfrm rot="5400000">
              <a:off x="2540096" y="3334756"/>
              <a:ext cx="1171324" cy="304436"/>
            </a:xfrm>
            <a:prstGeom prst="triangle">
              <a:avLst/>
            </a:prstGeom>
            <a:solidFill>
              <a:srgbClr val="F1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400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ECCFBCE-7DB2-6820-5C63-8A362897D705}"/>
              </a:ext>
            </a:extLst>
          </p:cNvPr>
          <p:cNvSpPr txBox="1"/>
          <p:nvPr/>
        </p:nvSpPr>
        <p:spPr>
          <a:xfrm>
            <a:off x="5364368" y="3156024"/>
            <a:ext cx="257362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</a:t>
            </a:r>
            <a:r>
              <a:rPr lang="es-ES" sz="1100" dirty="0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valor numérico esperado de un indicador, que se establece para asegurar el logro de los objetivos definidos en el incentivo presupuestario.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92A6820-E9F3-35D0-5957-CD1162D7F7D2}"/>
              </a:ext>
            </a:extLst>
          </p:cNvPr>
          <p:cNvSpPr/>
          <p:nvPr/>
        </p:nvSpPr>
        <p:spPr>
          <a:xfrm>
            <a:off x="8195833" y="4664977"/>
            <a:ext cx="3588381" cy="1294349"/>
          </a:xfrm>
          <a:prstGeom prst="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Triángulo isósceles 87">
            <a:extLst>
              <a:ext uri="{FF2B5EF4-FFF2-40B4-BE49-F238E27FC236}">
                <a16:creationId xmlns:a16="http://schemas.microsoft.com/office/drawing/2014/main" id="{91A88D55-FCE0-5AD5-641F-54A0FFCEE3DA}"/>
              </a:ext>
            </a:extLst>
          </p:cNvPr>
          <p:cNvSpPr/>
          <p:nvPr/>
        </p:nvSpPr>
        <p:spPr>
          <a:xfrm rot="5400000">
            <a:off x="7980630" y="5117979"/>
            <a:ext cx="655840" cy="2597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677C107-0AF0-34BF-592A-FB657EAE6133}"/>
              </a:ext>
            </a:extLst>
          </p:cNvPr>
          <p:cNvGrpSpPr/>
          <p:nvPr/>
        </p:nvGrpSpPr>
        <p:grpSpPr>
          <a:xfrm>
            <a:off x="538924" y="3156024"/>
            <a:ext cx="1651109" cy="1147387"/>
            <a:chOff x="1" y="2313301"/>
            <a:chExt cx="3277975" cy="2444006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DAD7E20-0B9A-5EB2-3D70-64CD633E2FBC}"/>
                </a:ext>
              </a:extLst>
            </p:cNvPr>
            <p:cNvSpPr/>
            <p:nvPr/>
          </p:nvSpPr>
          <p:spPr>
            <a:xfrm>
              <a:off x="1" y="2313301"/>
              <a:ext cx="2986840" cy="2444006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>
                  <a:solidFill>
                    <a:srgbClr val="4757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Valla</a:t>
              </a:r>
              <a:endParaRPr lang="es-PE" sz="1400"/>
            </a:p>
          </p:txBody>
        </p:sp>
        <p:sp>
          <p:nvSpPr>
            <p:cNvPr id="21" name="Triángulo isósceles 82">
              <a:extLst>
                <a:ext uri="{FF2B5EF4-FFF2-40B4-BE49-F238E27FC236}">
                  <a16:creationId xmlns:a16="http://schemas.microsoft.com/office/drawing/2014/main" id="{23422E3A-1C6D-E402-BB70-74D1E75ED4EB}"/>
                </a:ext>
              </a:extLst>
            </p:cNvPr>
            <p:cNvSpPr/>
            <p:nvPr/>
          </p:nvSpPr>
          <p:spPr>
            <a:xfrm rot="5400000">
              <a:off x="2540096" y="3334756"/>
              <a:ext cx="1171324" cy="304436"/>
            </a:xfrm>
            <a:prstGeom prst="triangle">
              <a:avLst/>
            </a:prstGeom>
            <a:solidFill>
              <a:srgbClr val="F1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400"/>
            </a:p>
          </p:txBody>
        </p:sp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764F58F-A7E3-F705-6DC7-35A41D762DFF}"/>
              </a:ext>
            </a:extLst>
          </p:cNvPr>
          <p:cNvSpPr/>
          <p:nvPr/>
        </p:nvSpPr>
        <p:spPr>
          <a:xfrm>
            <a:off x="8195833" y="3156024"/>
            <a:ext cx="3588381" cy="1147007"/>
          </a:xfrm>
          <a:prstGeom prst="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Triángulo isósceles 87">
            <a:extLst>
              <a:ext uri="{FF2B5EF4-FFF2-40B4-BE49-F238E27FC236}">
                <a16:creationId xmlns:a16="http://schemas.microsoft.com/office/drawing/2014/main" id="{DDBE701A-1906-4E3C-C001-6B5DE738BEB9}"/>
              </a:ext>
            </a:extLst>
          </p:cNvPr>
          <p:cNvSpPr/>
          <p:nvPr/>
        </p:nvSpPr>
        <p:spPr>
          <a:xfrm rot="5400000">
            <a:off x="7980630" y="3606755"/>
            <a:ext cx="655840" cy="2597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D0E217C-7AFD-CF1A-3459-114A086A7E25}"/>
              </a:ext>
            </a:extLst>
          </p:cNvPr>
          <p:cNvSpPr txBox="1"/>
          <p:nvPr/>
        </p:nvSpPr>
        <p:spPr>
          <a:xfrm>
            <a:off x="5364368" y="4675560"/>
            <a:ext cx="257362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Ficha técnica del indicador:</a:t>
            </a:r>
            <a:r>
              <a:rPr lang="es-ES" sz="1100" dirty="0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el instrumento en el que se detalla la forma en que se calculan los valores del indicador y los detalles técnicos que facilitan su comprensión. Establece cómo se evaluará el indicador.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4CB2AA4-17AB-668C-91E3-3478259DD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163" y="2108968"/>
            <a:ext cx="294627" cy="294627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FC72E341-551E-8DA7-D7CF-12CE5C2ABD32}"/>
              </a:ext>
            </a:extLst>
          </p:cNvPr>
          <p:cNvSpPr txBox="1"/>
          <p:nvPr/>
        </p:nvSpPr>
        <p:spPr>
          <a:xfrm>
            <a:off x="8936615" y="1724443"/>
            <a:ext cx="2701223" cy="9694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ES" sz="1100" b="1">
                <a:solidFill>
                  <a:srgbClr val="475766"/>
                </a:solidFill>
                <a:latin typeface="Arial"/>
                <a:cs typeface="Arial"/>
              </a:rPr>
              <a:t>Compromiso: </a:t>
            </a:r>
            <a:r>
              <a:rPr lang="es-ES" sz="1100">
                <a:solidFill>
                  <a:srgbClr val="475766"/>
                </a:solidFill>
                <a:latin typeface="Arial"/>
                <a:cs typeface="Arial"/>
              </a:rPr>
              <a:t>Mejora de los niveles de recaudación del Impuesto Predia</a:t>
            </a:r>
            <a:r>
              <a:rPr lang="es-ES" sz="1100" b="1">
                <a:solidFill>
                  <a:srgbClr val="475766"/>
                </a:solidFill>
                <a:latin typeface="Arial"/>
                <a:cs typeface="Arial"/>
              </a:rPr>
              <a:t>l</a:t>
            </a:r>
            <a:endParaRPr lang="es-ES" sz="1100">
              <a:solidFill>
                <a:srgbClr val="475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">
              <a:solidFill>
                <a:srgbClr val="475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100" b="1">
                <a:solidFill>
                  <a:srgbClr val="475766"/>
                </a:solidFill>
                <a:latin typeface="Arial"/>
                <a:cs typeface="Arial"/>
              </a:rPr>
              <a:t>Indicador(es): </a:t>
            </a:r>
            <a:r>
              <a:rPr lang="es-ES" sz="1100">
                <a:solidFill>
                  <a:srgbClr val="475766"/>
                </a:solidFill>
                <a:latin typeface="Arial"/>
                <a:cs typeface="Arial"/>
              </a:rPr>
              <a:t>Porcentaje de efectividad de recaudación del Impuesto Predial (IP) corriente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F4B8BA4-F168-747D-56B0-1166D1930CFB}"/>
              </a:ext>
            </a:extLst>
          </p:cNvPr>
          <p:cNvSpPr txBox="1"/>
          <p:nvPr/>
        </p:nvSpPr>
        <p:spPr>
          <a:xfrm>
            <a:off x="8766957" y="3156024"/>
            <a:ext cx="287866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b="1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base: </a:t>
            </a:r>
            <a:r>
              <a:rPr lang="es-ES" sz="1100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sistemas de agua en estado bueno suministran agua de calidad.</a:t>
            </a:r>
          </a:p>
          <a:p>
            <a:pPr algn="just"/>
            <a:endParaRPr lang="es-ES" sz="200">
              <a:solidFill>
                <a:srgbClr val="475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100" b="1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</a:t>
            </a:r>
            <a:r>
              <a:rPr lang="es-ES" sz="1100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sistemas de agua en estado bueno suministran agua de calidad.</a:t>
            </a:r>
          </a:p>
          <a:p>
            <a:pPr algn="just"/>
            <a:r>
              <a:rPr lang="es-ES" sz="1100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*Se establece el valor por municipalidad</a:t>
            </a:r>
          </a:p>
        </p:txBody>
      </p:sp>
      <p:pic>
        <p:nvPicPr>
          <p:cNvPr id="28" name="Picture 39">
            <a:extLst>
              <a:ext uri="{FF2B5EF4-FFF2-40B4-BE49-F238E27FC236}">
                <a16:creationId xmlns:a16="http://schemas.microsoft.com/office/drawing/2014/main" id="{E193E225-C22D-6D94-7EB5-321F5530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405" y="3156024"/>
            <a:ext cx="347558" cy="45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115711CB-1AAF-415E-FD73-66B11B7452B4}"/>
              </a:ext>
            </a:extLst>
          </p:cNvPr>
          <p:cNvSpPr txBox="1"/>
          <p:nvPr/>
        </p:nvSpPr>
        <p:spPr>
          <a:xfrm>
            <a:off x="8329823" y="4715610"/>
            <a:ext cx="35305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50">
                <a:solidFill>
                  <a:srgbClr val="47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incluyen los siguientes componentes del indicador:</a:t>
            </a:r>
          </a:p>
        </p:txBody>
      </p:sp>
      <p:sp>
        <p:nvSpPr>
          <p:cNvPr id="30" name="Rectángulo redondeado 65">
            <a:extLst>
              <a:ext uri="{FF2B5EF4-FFF2-40B4-BE49-F238E27FC236}">
                <a16:creationId xmlns:a16="http://schemas.microsoft.com/office/drawing/2014/main" id="{64E75399-7821-ECAA-9D93-75EDDB80F1FA}"/>
              </a:ext>
            </a:extLst>
          </p:cNvPr>
          <p:cNvSpPr/>
          <p:nvPr/>
        </p:nvSpPr>
        <p:spPr>
          <a:xfrm>
            <a:off x="8526731" y="4979623"/>
            <a:ext cx="604037" cy="2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Nomb</a:t>
            </a:r>
            <a:r>
              <a:rPr lang="es-PE" sz="800" b="1">
                <a:solidFill>
                  <a:schemeClr val="tx2">
                    <a:lumMod val="75000"/>
                  </a:schemeClr>
                </a:solidFill>
                <a:latin typeface="Arial"/>
              </a:rPr>
              <a:t>re</a:t>
            </a:r>
            <a:endParaRPr kumimoji="0" lang="es-PE" sz="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ángulo redondeado 65">
            <a:extLst>
              <a:ext uri="{FF2B5EF4-FFF2-40B4-BE49-F238E27FC236}">
                <a16:creationId xmlns:a16="http://schemas.microsoft.com/office/drawing/2014/main" id="{45BEB486-0D56-86A9-FC11-1A8370DB6A7A}"/>
              </a:ext>
            </a:extLst>
          </p:cNvPr>
          <p:cNvSpPr/>
          <p:nvPr/>
        </p:nvSpPr>
        <p:spPr>
          <a:xfrm>
            <a:off x="9171724" y="4979623"/>
            <a:ext cx="605793" cy="2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800" b="1">
                <a:solidFill>
                  <a:schemeClr val="tx2">
                    <a:lumMod val="75000"/>
                  </a:schemeClr>
                </a:solidFill>
                <a:latin typeface="Arial"/>
              </a:rPr>
              <a:t>Objetivo</a:t>
            </a:r>
            <a:endParaRPr kumimoji="0" lang="es-PE" sz="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ángulo redondeado 65">
            <a:extLst>
              <a:ext uri="{FF2B5EF4-FFF2-40B4-BE49-F238E27FC236}">
                <a16:creationId xmlns:a16="http://schemas.microsoft.com/office/drawing/2014/main" id="{517EFC3C-A7DB-3562-119B-E446C6384729}"/>
              </a:ext>
            </a:extLst>
          </p:cNvPr>
          <p:cNvSpPr/>
          <p:nvPr/>
        </p:nvSpPr>
        <p:spPr>
          <a:xfrm>
            <a:off x="10777874" y="5600256"/>
            <a:ext cx="1044840" cy="2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s-PE" sz="800" b="1">
                <a:solidFill>
                  <a:schemeClr val="tx2">
                    <a:lumMod val="75000"/>
                  </a:schemeClr>
                </a:solidFill>
                <a:latin typeface="Arial"/>
              </a:rPr>
              <a:t>Área responsable y área de soporte</a:t>
            </a:r>
            <a:endParaRPr kumimoji="0" lang="es-PE" sz="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ángulo redondeado 65">
            <a:extLst>
              <a:ext uri="{FF2B5EF4-FFF2-40B4-BE49-F238E27FC236}">
                <a16:creationId xmlns:a16="http://schemas.microsoft.com/office/drawing/2014/main" id="{F63728C8-777F-623F-99D4-FC6D865F4013}"/>
              </a:ext>
            </a:extLst>
          </p:cNvPr>
          <p:cNvSpPr/>
          <p:nvPr/>
        </p:nvSpPr>
        <p:spPr>
          <a:xfrm>
            <a:off x="9884231" y="4977856"/>
            <a:ext cx="682695" cy="25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Ámbito de control</a:t>
            </a:r>
          </a:p>
        </p:txBody>
      </p:sp>
      <p:sp>
        <p:nvSpPr>
          <p:cNvPr id="34" name="Rectángulo redondeado 65">
            <a:extLst>
              <a:ext uri="{FF2B5EF4-FFF2-40B4-BE49-F238E27FC236}">
                <a16:creationId xmlns:a16="http://schemas.microsoft.com/office/drawing/2014/main" id="{5A1AAC3A-88D5-6354-706E-5A1937FDC1DA}"/>
              </a:ext>
            </a:extLst>
          </p:cNvPr>
          <p:cNvSpPr/>
          <p:nvPr/>
        </p:nvSpPr>
        <p:spPr>
          <a:xfrm>
            <a:off x="10673640" y="4977856"/>
            <a:ext cx="918371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800" b="1">
                <a:solidFill>
                  <a:schemeClr val="tx2">
                    <a:lumMod val="75000"/>
                  </a:schemeClr>
                </a:solidFill>
                <a:latin typeface="Arial"/>
              </a:rPr>
              <a:t>Dimensión de desempeño</a:t>
            </a:r>
            <a:endParaRPr kumimoji="0" lang="es-PE" sz="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ángulo redondeado 65">
            <a:extLst>
              <a:ext uri="{FF2B5EF4-FFF2-40B4-BE49-F238E27FC236}">
                <a16:creationId xmlns:a16="http://schemas.microsoft.com/office/drawing/2014/main" id="{C70BD6E1-B739-09AE-30DF-76853702AA26}"/>
              </a:ext>
            </a:extLst>
          </p:cNvPr>
          <p:cNvSpPr/>
          <p:nvPr/>
        </p:nvSpPr>
        <p:spPr>
          <a:xfrm>
            <a:off x="8723909" y="5275862"/>
            <a:ext cx="784598" cy="2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s-PE" sz="800" b="1">
                <a:solidFill>
                  <a:schemeClr val="tx2">
                    <a:lumMod val="75000"/>
                  </a:schemeClr>
                </a:solidFill>
                <a:latin typeface="Arial"/>
              </a:rPr>
              <a:t>Ámbito de aplicación </a:t>
            </a:r>
            <a:endParaRPr kumimoji="0" lang="es-PE" sz="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ángulo redondeado 65">
            <a:extLst>
              <a:ext uri="{FF2B5EF4-FFF2-40B4-BE49-F238E27FC236}">
                <a16:creationId xmlns:a16="http://schemas.microsoft.com/office/drawing/2014/main" id="{2B92D06F-1200-56C4-96B7-80DF305A9CB4}"/>
              </a:ext>
            </a:extLst>
          </p:cNvPr>
          <p:cNvSpPr/>
          <p:nvPr/>
        </p:nvSpPr>
        <p:spPr>
          <a:xfrm>
            <a:off x="9622321" y="5275862"/>
            <a:ext cx="784598" cy="2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800" b="1">
                <a:solidFill>
                  <a:schemeClr val="tx2">
                    <a:lumMod val="75000"/>
                  </a:schemeClr>
                </a:solidFill>
                <a:latin typeface="Arial"/>
              </a:rPr>
              <a:t>Unidad de medida</a:t>
            </a:r>
            <a:endParaRPr kumimoji="0" lang="es-PE" sz="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ángulo redondeado 65">
            <a:extLst>
              <a:ext uri="{FF2B5EF4-FFF2-40B4-BE49-F238E27FC236}">
                <a16:creationId xmlns:a16="http://schemas.microsoft.com/office/drawing/2014/main" id="{6FF6C5A3-00B2-26E9-2180-7AB86BC73453}"/>
              </a:ext>
            </a:extLst>
          </p:cNvPr>
          <p:cNvSpPr/>
          <p:nvPr/>
        </p:nvSpPr>
        <p:spPr>
          <a:xfrm>
            <a:off x="9056969" y="5604762"/>
            <a:ext cx="825079" cy="2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800" b="1">
                <a:solidFill>
                  <a:schemeClr val="tx2">
                    <a:lumMod val="75000"/>
                  </a:schemeClr>
                </a:solidFill>
                <a:latin typeface="Arial"/>
              </a:rPr>
              <a:t>Medios de verificación</a:t>
            </a:r>
            <a:endParaRPr kumimoji="0" lang="es-PE" sz="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ángulo redondeado 65">
            <a:extLst>
              <a:ext uri="{FF2B5EF4-FFF2-40B4-BE49-F238E27FC236}">
                <a16:creationId xmlns:a16="http://schemas.microsoft.com/office/drawing/2014/main" id="{A348BBB5-7AF0-641A-61EB-727AE774D56A}"/>
              </a:ext>
            </a:extLst>
          </p:cNvPr>
          <p:cNvSpPr/>
          <p:nvPr/>
        </p:nvSpPr>
        <p:spPr>
          <a:xfrm>
            <a:off x="10488745" y="5266989"/>
            <a:ext cx="782975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Método de cálculo</a:t>
            </a:r>
          </a:p>
        </p:txBody>
      </p:sp>
      <p:sp>
        <p:nvSpPr>
          <p:cNvPr id="39" name="Rectángulo redondeado 65">
            <a:extLst>
              <a:ext uri="{FF2B5EF4-FFF2-40B4-BE49-F238E27FC236}">
                <a16:creationId xmlns:a16="http://schemas.microsoft.com/office/drawing/2014/main" id="{DFEC98CF-B923-70A0-79BE-D88C1D83AF71}"/>
              </a:ext>
            </a:extLst>
          </p:cNvPr>
          <p:cNvSpPr/>
          <p:nvPr/>
        </p:nvSpPr>
        <p:spPr>
          <a:xfrm>
            <a:off x="8227869" y="5604762"/>
            <a:ext cx="797498" cy="2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s-PE" sz="800" b="1">
                <a:solidFill>
                  <a:schemeClr val="tx2">
                    <a:lumMod val="75000"/>
                  </a:schemeClr>
                </a:solidFill>
                <a:latin typeface="Arial"/>
              </a:rPr>
              <a:t>Precisiones técnicas</a:t>
            </a:r>
            <a:endParaRPr kumimoji="0" lang="es-PE" sz="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ángulo redondeado 65">
            <a:extLst>
              <a:ext uri="{FF2B5EF4-FFF2-40B4-BE49-F238E27FC236}">
                <a16:creationId xmlns:a16="http://schemas.microsoft.com/office/drawing/2014/main" id="{7E10DBDA-0E81-6BEA-CFB3-50EDE082BC09}"/>
              </a:ext>
            </a:extLst>
          </p:cNvPr>
          <p:cNvSpPr/>
          <p:nvPr/>
        </p:nvSpPr>
        <p:spPr>
          <a:xfrm>
            <a:off x="9927508" y="5602630"/>
            <a:ext cx="825079" cy="2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800" b="1">
                <a:solidFill>
                  <a:schemeClr val="tx2">
                    <a:lumMod val="75000"/>
                  </a:schemeClr>
                </a:solidFill>
                <a:latin typeface="Arial"/>
              </a:rPr>
              <a:t>Limitaciones y supuestos</a:t>
            </a:r>
            <a:endParaRPr kumimoji="0" lang="es-PE" sz="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B740D14B-E880-E0FD-A2C3-FAD8A723663C}"/>
              </a:ext>
            </a:extLst>
          </p:cNvPr>
          <p:cNvGrpSpPr/>
          <p:nvPr/>
        </p:nvGrpSpPr>
        <p:grpSpPr>
          <a:xfrm>
            <a:off x="3059181" y="3156024"/>
            <a:ext cx="2310781" cy="1147387"/>
            <a:chOff x="1" y="2313301"/>
            <a:chExt cx="3277973" cy="2444006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775217D5-889A-9030-92DE-E3E73FADDCC6}"/>
                </a:ext>
              </a:extLst>
            </p:cNvPr>
            <p:cNvSpPr/>
            <p:nvPr/>
          </p:nvSpPr>
          <p:spPr>
            <a:xfrm>
              <a:off x="1" y="2313301"/>
              <a:ext cx="2986840" cy="2444006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800" b="1">
                  <a:solidFill>
                    <a:srgbClr val="4757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Meta</a:t>
              </a:r>
              <a:endParaRPr lang="es-PE"/>
            </a:p>
          </p:txBody>
        </p:sp>
        <p:sp>
          <p:nvSpPr>
            <p:cNvPr id="43" name="Triángulo isósceles 82">
              <a:extLst>
                <a:ext uri="{FF2B5EF4-FFF2-40B4-BE49-F238E27FC236}">
                  <a16:creationId xmlns:a16="http://schemas.microsoft.com/office/drawing/2014/main" id="{7934A720-D63B-C1B6-4433-D713753E8527}"/>
                </a:ext>
              </a:extLst>
            </p:cNvPr>
            <p:cNvSpPr/>
            <p:nvPr/>
          </p:nvSpPr>
          <p:spPr>
            <a:xfrm rot="5400000">
              <a:off x="2540094" y="3386014"/>
              <a:ext cx="1171323" cy="304436"/>
            </a:xfrm>
            <a:prstGeom prst="triangle">
              <a:avLst/>
            </a:prstGeom>
            <a:solidFill>
              <a:srgbClr val="F1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848A76A0-2C79-1949-CA30-F1445ABA0F6A}"/>
              </a:ext>
            </a:extLst>
          </p:cNvPr>
          <p:cNvGrpSpPr/>
          <p:nvPr/>
        </p:nvGrpSpPr>
        <p:grpSpPr>
          <a:xfrm>
            <a:off x="3013917" y="4708900"/>
            <a:ext cx="2310783" cy="1294778"/>
            <a:chOff x="1" y="2313301"/>
            <a:chExt cx="3277975" cy="2444006"/>
          </a:xfrm>
        </p:grpSpPr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C43E236E-FDAD-1591-F64C-E9DDC72EEED8}"/>
                </a:ext>
              </a:extLst>
            </p:cNvPr>
            <p:cNvSpPr/>
            <p:nvPr/>
          </p:nvSpPr>
          <p:spPr>
            <a:xfrm>
              <a:off x="1" y="2313301"/>
              <a:ext cx="2986840" cy="2444006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800" b="1">
                  <a:solidFill>
                    <a:srgbClr val="4757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Fichas</a:t>
              </a:r>
            </a:p>
            <a:p>
              <a:pPr algn="ctr"/>
              <a:r>
                <a:rPr lang="es-ES" sz="1800" b="1">
                  <a:solidFill>
                    <a:srgbClr val="4757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técnicas</a:t>
              </a:r>
              <a:endParaRPr lang="es-PE"/>
            </a:p>
          </p:txBody>
        </p:sp>
        <p:sp>
          <p:nvSpPr>
            <p:cNvPr id="46" name="Triángulo isósceles 82">
              <a:extLst>
                <a:ext uri="{FF2B5EF4-FFF2-40B4-BE49-F238E27FC236}">
                  <a16:creationId xmlns:a16="http://schemas.microsoft.com/office/drawing/2014/main" id="{1F514A17-2060-4CCF-448C-EAFDD1023062}"/>
                </a:ext>
              </a:extLst>
            </p:cNvPr>
            <p:cNvSpPr/>
            <p:nvPr/>
          </p:nvSpPr>
          <p:spPr>
            <a:xfrm rot="5400000">
              <a:off x="2540096" y="3402890"/>
              <a:ext cx="1171323" cy="304436"/>
            </a:xfrm>
            <a:prstGeom prst="triangle">
              <a:avLst/>
            </a:prstGeom>
            <a:solidFill>
              <a:srgbClr val="F1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48" name="Flecha: cheurón 47">
            <a:extLst>
              <a:ext uri="{FF2B5EF4-FFF2-40B4-BE49-F238E27FC236}">
                <a16:creationId xmlns:a16="http://schemas.microsoft.com/office/drawing/2014/main" id="{CB48D0BE-A464-6ED7-5E25-3BD814584033}"/>
              </a:ext>
            </a:extLst>
          </p:cNvPr>
          <p:cNvSpPr/>
          <p:nvPr/>
        </p:nvSpPr>
        <p:spPr>
          <a:xfrm>
            <a:off x="2232565" y="1941014"/>
            <a:ext cx="410362" cy="723458"/>
          </a:xfrm>
          <a:prstGeom prst="chevron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9" name="Flecha: cheurón 48">
            <a:extLst>
              <a:ext uri="{FF2B5EF4-FFF2-40B4-BE49-F238E27FC236}">
                <a16:creationId xmlns:a16="http://schemas.microsoft.com/office/drawing/2014/main" id="{3E95071F-BCAB-09D3-B07F-AF6270D93E38}"/>
              </a:ext>
            </a:extLst>
          </p:cNvPr>
          <p:cNvSpPr/>
          <p:nvPr/>
        </p:nvSpPr>
        <p:spPr>
          <a:xfrm>
            <a:off x="2489518" y="1941014"/>
            <a:ext cx="410362" cy="723458"/>
          </a:xfrm>
          <a:prstGeom prst="chevron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0" name="Flecha: cheurón 49">
            <a:extLst>
              <a:ext uri="{FF2B5EF4-FFF2-40B4-BE49-F238E27FC236}">
                <a16:creationId xmlns:a16="http://schemas.microsoft.com/office/drawing/2014/main" id="{8B42609F-4896-7D05-57C6-6C094D745BEF}"/>
              </a:ext>
            </a:extLst>
          </p:cNvPr>
          <p:cNvSpPr/>
          <p:nvPr/>
        </p:nvSpPr>
        <p:spPr>
          <a:xfrm>
            <a:off x="2236110" y="3372595"/>
            <a:ext cx="410362" cy="723458"/>
          </a:xfrm>
          <a:prstGeom prst="chevron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1" name="Flecha: cheurón 50">
            <a:extLst>
              <a:ext uri="{FF2B5EF4-FFF2-40B4-BE49-F238E27FC236}">
                <a16:creationId xmlns:a16="http://schemas.microsoft.com/office/drawing/2014/main" id="{E27B532B-92A7-062E-994B-646CCC849821}"/>
              </a:ext>
            </a:extLst>
          </p:cNvPr>
          <p:cNvSpPr/>
          <p:nvPr/>
        </p:nvSpPr>
        <p:spPr>
          <a:xfrm>
            <a:off x="2493063" y="3372595"/>
            <a:ext cx="410362" cy="723458"/>
          </a:xfrm>
          <a:prstGeom prst="chevron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2" name="Flecha: cheurón 51">
            <a:extLst>
              <a:ext uri="{FF2B5EF4-FFF2-40B4-BE49-F238E27FC236}">
                <a16:creationId xmlns:a16="http://schemas.microsoft.com/office/drawing/2014/main" id="{7B88F204-8B70-833B-71C2-741C931785E3}"/>
              </a:ext>
            </a:extLst>
          </p:cNvPr>
          <p:cNvSpPr/>
          <p:nvPr/>
        </p:nvSpPr>
        <p:spPr>
          <a:xfrm>
            <a:off x="2214844" y="4958276"/>
            <a:ext cx="410362" cy="723458"/>
          </a:xfrm>
          <a:prstGeom prst="chevron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3" name="Flecha: cheurón 52">
            <a:extLst>
              <a:ext uri="{FF2B5EF4-FFF2-40B4-BE49-F238E27FC236}">
                <a16:creationId xmlns:a16="http://schemas.microsoft.com/office/drawing/2014/main" id="{F059A495-B2FC-5DDA-619E-C9CA43B97A9E}"/>
              </a:ext>
            </a:extLst>
          </p:cNvPr>
          <p:cNvSpPr/>
          <p:nvPr/>
        </p:nvSpPr>
        <p:spPr>
          <a:xfrm>
            <a:off x="2471797" y="4958276"/>
            <a:ext cx="410362" cy="723458"/>
          </a:xfrm>
          <a:prstGeom prst="chevron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grpSp>
        <p:nvGrpSpPr>
          <p:cNvPr id="54" name="Grupo 53">
            <a:extLst>
              <a:ext uri="{FF2B5EF4-FFF2-40B4-BE49-F238E27FC236}">
                <a16:creationId xmlns:a16="http://schemas.microsoft.com/office/drawing/2014/main" id="{630903F1-C9D8-31F9-F46D-8F64197C8D08}"/>
              </a:ext>
            </a:extLst>
          </p:cNvPr>
          <p:cNvGrpSpPr/>
          <p:nvPr/>
        </p:nvGrpSpPr>
        <p:grpSpPr>
          <a:xfrm>
            <a:off x="3014077" y="1724443"/>
            <a:ext cx="2321663" cy="1147387"/>
            <a:chOff x="3014077" y="1738201"/>
            <a:chExt cx="2321663" cy="1147387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A1BBAC14-92D7-1DCA-44F6-E3381C34EBFA}"/>
                </a:ext>
              </a:extLst>
            </p:cNvPr>
            <p:cNvGrpSpPr/>
            <p:nvPr/>
          </p:nvGrpSpPr>
          <p:grpSpPr>
            <a:xfrm>
              <a:off x="3024970" y="1738201"/>
              <a:ext cx="2310770" cy="1147387"/>
              <a:chOff x="1" y="2313301"/>
              <a:chExt cx="3277961" cy="2444006"/>
            </a:xfrm>
          </p:grpSpPr>
          <p:sp>
            <p:nvSpPr>
              <p:cNvPr id="57" name="Rectángulo 56">
                <a:extLst>
                  <a:ext uri="{FF2B5EF4-FFF2-40B4-BE49-F238E27FC236}">
                    <a16:creationId xmlns:a16="http://schemas.microsoft.com/office/drawing/2014/main" id="{8184BA72-7C4D-0923-25D3-0AE7456F4D34}"/>
                  </a:ext>
                </a:extLst>
              </p:cNvPr>
              <p:cNvSpPr/>
              <p:nvPr/>
            </p:nvSpPr>
            <p:spPr>
              <a:xfrm>
                <a:off x="1" y="2313301"/>
                <a:ext cx="2986840" cy="2444006"/>
              </a:xfrm>
              <a:prstGeom prst="rect">
                <a:avLst/>
              </a:prstGeom>
              <a:solidFill>
                <a:srgbClr val="F1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800" b="1">
                    <a:solidFill>
                      <a:srgbClr val="4757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Compromiso</a:t>
                </a:r>
                <a:endParaRPr lang="es-PE"/>
              </a:p>
            </p:txBody>
          </p:sp>
          <p:sp>
            <p:nvSpPr>
              <p:cNvPr id="58" name="Triángulo isósceles 82">
                <a:extLst>
                  <a:ext uri="{FF2B5EF4-FFF2-40B4-BE49-F238E27FC236}">
                    <a16:creationId xmlns:a16="http://schemas.microsoft.com/office/drawing/2014/main" id="{A4D8A3FA-9437-9238-2FE0-4CA6A8E3017C}"/>
                  </a:ext>
                </a:extLst>
              </p:cNvPr>
              <p:cNvSpPr/>
              <p:nvPr/>
            </p:nvSpPr>
            <p:spPr>
              <a:xfrm rot="5400000">
                <a:off x="2540082" y="3410663"/>
                <a:ext cx="1171323" cy="304437"/>
              </a:xfrm>
              <a:prstGeom prst="triangle">
                <a:avLst/>
              </a:prstGeom>
              <a:solidFill>
                <a:srgbClr val="F1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sp>
          <p:nvSpPr>
            <p:cNvPr id="56" name="Triángulo isósceles 87">
              <a:extLst>
                <a:ext uri="{FF2B5EF4-FFF2-40B4-BE49-F238E27FC236}">
                  <a16:creationId xmlns:a16="http://schemas.microsoft.com/office/drawing/2014/main" id="{09942162-8353-D2A6-C2E2-C8B06651B8E3}"/>
                </a:ext>
              </a:extLst>
            </p:cNvPr>
            <p:cNvSpPr/>
            <p:nvPr/>
          </p:nvSpPr>
          <p:spPr>
            <a:xfrm rot="5400000">
              <a:off x="2806285" y="2197522"/>
              <a:ext cx="655840" cy="240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59" name="Triángulo isósceles 87">
            <a:extLst>
              <a:ext uri="{FF2B5EF4-FFF2-40B4-BE49-F238E27FC236}">
                <a16:creationId xmlns:a16="http://schemas.microsoft.com/office/drawing/2014/main" id="{11084768-F50F-449A-BD7C-0C58644133FF}"/>
              </a:ext>
            </a:extLst>
          </p:cNvPr>
          <p:cNvSpPr/>
          <p:nvPr/>
        </p:nvSpPr>
        <p:spPr>
          <a:xfrm rot="5400000">
            <a:off x="2843121" y="3568356"/>
            <a:ext cx="655840" cy="2402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0" name="Triángulo isósceles 87">
            <a:extLst>
              <a:ext uri="{FF2B5EF4-FFF2-40B4-BE49-F238E27FC236}">
                <a16:creationId xmlns:a16="http://schemas.microsoft.com/office/drawing/2014/main" id="{95CB63F3-10B4-E071-CDCD-B44ED4B411B5}"/>
              </a:ext>
            </a:extLst>
          </p:cNvPr>
          <p:cNvSpPr/>
          <p:nvPr/>
        </p:nvSpPr>
        <p:spPr>
          <a:xfrm rot="5400000">
            <a:off x="2803297" y="5201141"/>
            <a:ext cx="655840" cy="2402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1" name="Google Shape;103;p1">
            <a:extLst>
              <a:ext uri="{FF2B5EF4-FFF2-40B4-BE49-F238E27FC236}">
                <a16:creationId xmlns:a16="http://schemas.microsoft.com/office/drawing/2014/main" id="{6837B43A-4C0F-29EA-2ED7-B8106A9A7247}"/>
              </a:ext>
            </a:extLst>
          </p:cNvPr>
          <p:cNvSpPr txBox="1"/>
          <p:nvPr/>
        </p:nvSpPr>
        <p:spPr>
          <a:xfrm>
            <a:off x="538923" y="456415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Principales cambios para el PI del año 2023</a:t>
            </a:r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B8886F55-6B90-B0DD-7C27-FE1ACEDBA03C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dondear rectángulo de esquina diagonal 64">
            <a:extLst>
              <a:ext uri="{FF2B5EF4-FFF2-40B4-BE49-F238E27FC236}">
                <a16:creationId xmlns:a16="http://schemas.microsoft.com/office/drawing/2014/main" id="{46E8AC97-478D-E9F6-AD5D-07A3C4B97341}"/>
              </a:ext>
            </a:extLst>
          </p:cNvPr>
          <p:cNvSpPr/>
          <p:nvPr/>
        </p:nvSpPr>
        <p:spPr>
          <a:xfrm>
            <a:off x="3059180" y="1194427"/>
            <a:ext cx="2096171" cy="360134"/>
          </a:xfrm>
          <a:prstGeom prst="round2DiagRect">
            <a:avLst/>
          </a:prstGeom>
          <a:solidFill>
            <a:srgbClr val="00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</a:p>
        </p:txBody>
      </p:sp>
      <p:sp>
        <p:nvSpPr>
          <p:cNvPr id="3" name="Redondear rectángulo de esquina diagonal 64">
            <a:extLst>
              <a:ext uri="{FF2B5EF4-FFF2-40B4-BE49-F238E27FC236}">
                <a16:creationId xmlns:a16="http://schemas.microsoft.com/office/drawing/2014/main" id="{E9ADE98C-4D8F-B60C-48AA-1A53D733923F}"/>
              </a:ext>
            </a:extLst>
          </p:cNvPr>
          <p:cNvSpPr/>
          <p:nvPr/>
        </p:nvSpPr>
        <p:spPr>
          <a:xfrm>
            <a:off x="599174" y="1194427"/>
            <a:ext cx="1444215" cy="360134"/>
          </a:xfrm>
          <a:prstGeom prst="round2DiagRect">
            <a:avLst/>
          </a:prstGeom>
          <a:solidFill>
            <a:srgbClr val="3F8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</a:p>
        </p:txBody>
      </p:sp>
      <p:sp>
        <p:nvSpPr>
          <p:cNvPr id="63" name="Redondear rectángulo de esquina diagonal 64">
            <a:extLst>
              <a:ext uri="{FF2B5EF4-FFF2-40B4-BE49-F238E27FC236}">
                <a16:creationId xmlns:a16="http://schemas.microsoft.com/office/drawing/2014/main" id="{4FB50809-B601-E9A3-A8E9-FD410ED521CB}"/>
              </a:ext>
            </a:extLst>
          </p:cNvPr>
          <p:cNvSpPr/>
          <p:nvPr/>
        </p:nvSpPr>
        <p:spPr>
          <a:xfrm>
            <a:off x="5498433" y="1194427"/>
            <a:ext cx="2334126" cy="360134"/>
          </a:xfrm>
          <a:prstGeom prst="round2DiagRect">
            <a:avLst/>
          </a:prstGeom>
          <a:solidFill>
            <a:srgbClr val="00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</a:t>
            </a:r>
          </a:p>
        </p:txBody>
      </p:sp>
      <p:sp>
        <p:nvSpPr>
          <p:cNvPr id="64" name="Redondear rectángulo de esquina diagonal 64">
            <a:extLst>
              <a:ext uri="{FF2B5EF4-FFF2-40B4-BE49-F238E27FC236}">
                <a16:creationId xmlns:a16="http://schemas.microsoft.com/office/drawing/2014/main" id="{B5B17BBA-D83B-87A9-3E87-E483D2E44655}"/>
              </a:ext>
            </a:extLst>
          </p:cNvPr>
          <p:cNvSpPr/>
          <p:nvPr/>
        </p:nvSpPr>
        <p:spPr>
          <a:xfrm>
            <a:off x="8195833" y="1194427"/>
            <a:ext cx="3588381" cy="360134"/>
          </a:xfrm>
          <a:prstGeom prst="round2DiagRect">
            <a:avLst/>
          </a:prstGeom>
          <a:solidFill>
            <a:srgbClr val="00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</a:p>
        </p:txBody>
      </p:sp>
    </p:spTree>
    <p:extLst>
      <p:ext uri="{BB962C8B-B14F-4D97-AF65-F5344CB8AC3E}">
        <p14:creationId xmlns:p14="http://schemas.microsoft.com/office/powerpoint/2010/main" val="61427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>
            <a:extLst>
              <a:ext uri="{FF2B5EF4-FFF2-40B4-BE49-F238E27FC236}">
                <a16:creationId xmlns:a16="http://schemas.microsoft.com/office/drawing/2014/main" id="{B72DBFA9-3723-6EC7-BC9F-E6A778EE6B70}"/>
              </a:ext>
            </a:extLst>
          </p:cNvPr>
          <p:cNvSpPr txBox="1"/>
          <p:nvPr/>
        </p:nvSpPr>
        <p:spPr>
          <a:xfrm>
            <a:off x="2383562" y="1834512"/>
            <a:ext cx="600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Generalidades del Pr</a:t>
            </a:r>
            <a:r>
              <a:rPr lang="es-ES" sz="2000" err="1">
                <a:solidFill>
                  <a:srgbClr val="2F5597"/>
                </a:solidFill>
              </a:rPr>
              <a:t>ograma</a:t>
            </a:r>
            <a:r>
              <a:rPr lang="es-ES" sz="2000">
                <a:solidFill>
                  <a:srgbClr val="2F5597"/>
                </a:solidFill>
              </a:rPr>
              <a:t> de Incentivos</a:t>
            </a: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8FE3E11-66EE-AF04-EC7F-8A2545923D6F}"/>
              </a:ext>
            </a:extLst>
          </p:cNvPr>
          <p:cNvCxnSpPr>
            <a:cxnSpLocks/>
          </p:cNvCxnSpPr>
          <p:nvPr/>
        </p:nvCxnSpPr>
        <p:spPr>
          <a:xfrm>
            <a:off x="2383562" y="2288157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E60E204-0C89-0874-FB11-6F653F8D8D8A}"/>
              </a:ext>
            </a:extLst>
          </p:cNvPr>
          <p:cNvSpPr txBox="1"/>
          <p:nvPr/>
        </p:nvSpPr>
        <p:spPr>
          <a:xfrm>
            <a:off x="1403450" y="412085"/>
            <a:ext cx="170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Contenido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7A75B5D-FD19-B550-5B4B-F3097DA8473F}"/>
              </a:ext>
            </a:extLst>
          </p:cNvPr>
          <p:cNvSpPr/>
          <p:nvPr/>
        </p:nvSpPr>
        <p:spPr>
          <a:xfrm>
            <a:off x="1757230" y="1780977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7 CuadroTexto">
            <a:extLst>
              <a:ext uri="{FF2B5EF4-FFF2-40B4-BE49-F238E27FC236}">
                <a16:creationId xmlns:a16="http://schemas.microsoft.com/office/drawing/2014/main" id="{BE29A23F-77DF-59ED-AD7D-93E3281E023F}"/>
              </a:ext>
            </a:extLst>
          </p:cNvPr>
          <p:cNvSpPr txBox="1"/>
          <p:nvPr/>
        </p:nvSpPr>
        <p:spPr>
          <a:xfrm>
            <a:off x="2383562" y="2688267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Cambios incorporados en el PI 2023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05FB5D7-35E7-684E-E370-3DF3D1D2D01A}"/>
              </a:ext>
            </a:extLst>
          </p:cNvPr>
          <p:cNvCxnSpPr>
            <a:cxnSpLocks/>
          </p:cNvCxnSpPr>
          <p:nvPr/>
        </p:nvCxnSpPr>
        <p:spPr>
          <a:xfrm>
            <a:off x="2383562" y="3141912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59EDEE87-E264-1F4E-8B94-1516693B24E1}"/>
              </a:ext>
            </a:extLst>
          </p:cNvPr>
          <p:cNvSpPr/>
          <p:nvPr/>
        </p:nvSpPr>
        <p:spPr>
          <a:xfrm>
            <a:off x="1757230" y="2634732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7 CuadroTexto">
            <a:extLst>
              <a:ext uri="{FF2B5EF4-FFF2-40B4-BE49-F238E27FC236}">
                <a16:creationId xmlns:a16="http://schemas.microsoft.com/office/drawing/2014/main" id="{AF9A0888-C781-DE0E-241B-6B82D9F42882}"/>
              </a:ext>
            </a:extLst>
          </p:cNvPr>
          <p:cNvSpPr txBox="1"/>
          <p:nvPr/>
        </p:nvSpPr>
        <p:spPr>
          <a:xfrm>
            <a:off x="2383562" y="3542021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Marco normativo y procedimientos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C04FE28-9EF4-68AE-8C3B-76BCA50D160A}"/>
              </a:ext>
            </a:extLst>
          </p:cNvPr>
          <p:cNvCxnSpPr>
            <a:cxnSpLocks/>
          </p:cNvCxnSpPr>
          <p:nvPr/>
        </p:nvCxnSpPr>
        <p:spPr>
          <a:xfrm>
            <a:off x="2383562" y="3995666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F2621C60-2485-5697-7025-AB97DB3CDB93}"/>
              </a:ext>
            </a:extLst>
          </p:cNvPr>
          <p:cNvSpPr/>
          <p:nvPr/>
        </p:nvSpPr>
        <p:spPr>
          <a:xfrm>
            <a:off x="1757230" y="3488486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7 CuadroTexto">
            <a:extLst>
              <a:ext uri="{FF2B5EF4-FFF2-40B4-BE49-F238E27FC236}">
                <a16:creationId xmlns:a16="http://schemas.microsoft.com/office/drawing/2014/main" id="{113B6A0B-F2F2-DC6D-0667-C54E977F4DE3}"/>
              </a:ext>
            </a:extLst>
          </p:cNvPr>
          <p:cNvSpPr txBox="1"/>
          <p:nvPr/>
        </p:nvSpPr>
        <p:spPr>
          <a:xfrm>
            <a:off x="2383562" y="4469436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Compromisos, indicadores y metas del PI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4F239C9-2545-5840-1E45-4C67BC07703B}"/>
              </a:ext>
            </a:extLst>
          </p:cNvPr>
          <p:cNvCxnSpPr>
            <a:cxnSpLocks/>
          </p:cNvCxnSpPr>
          <p:nvPr/>
        </p:nvCxnSpPr>
        <p:spPr>
          <a:xfrm>
            <a:off x="2383562" y="4923081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4255693F-C820-7DE5-61A9-A61B08ED6ABD}"/>
              </a:ext>
            </a:extLst>
          </p:cNvPr>
          <p:cNvSpPr/>
          <p:nvPr/>
        </p:nvSpPr>
        <p:spPr>
          <a:xfrm>
            <a:off x="1757230" y="4415901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7 CuadroTexto">
            <a:extLst>
              <a:ext uri="{FF2B5EF4-FFF2-40B4-BE49-F238E27FC236}">
                <a16:creationId xmlns:a16="http://schemas.microsoft.com/office/drawing/2014/main" id="{8AFF84A3-5FB1-61BD-0CCD-282928E2F50F}"/>
              </a:ext>
            </a:extLst>
          </p:cNvPr>
          <p:cNvSpPr txBox="1"/>
          <p:nvPr/>
        </p:nvSpPr>
        <p:spPr>
          <a:xfrm>
            <a:off x="2383562" y="5330499"/>
            <a:ext cx="8132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Verificación del </a:t>
            </a:r>
            <a:r>
              <a:rPr kumimoji="0" lang="es-ES" sz="2000" b="1" i="0" u="none" strike="noStrike" kern="1200" cap="none" spc="0" normalizeH="0" baseline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cumplimie</a:t>
            </a:r>
            <a:r>
              <a:rPr lang="es-ES" sz="2000">
                <a:solidFill>
                  <a:srgbClr val="2F5597"/>
                </a:solidFill>
              </a:rPr>
              <a:t>nto, transferencia y u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de recursos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0D78A02-D33C-3D0F-02C8-DEA5DE5A49A0}"/>
              </a:ext>
            </a:extLst>
          </p:cNvPr>
          <p:cNvCxnSpPr>
            <a:cxnSpLocks/>
          </p:cNvCxnSpPr>
          <p:nvPr/>
        </p:nvCxnSpPr>
        <p:spPr>
          <a:xfrm>
            <a:off x="2383562" y="5784144"/>
            <a:ext cx="2804935" cy="0"/>
          </a:xfrm>
          <a:prstGeom prst="line">
            <a:avLst/>
          </a:prstGeom>
          <a:ln w="12700">
            <a:solidFill>
              <a:srgbClr val="004A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13018454-FBBA-6BC3-DC54-088748DA6E6A}"/>
              </a:ext>
            </a:extLst>
          </p:cNvPr>
          <p:cNvSpPr/>
          <p:nvPr/>
        </p:nvSpPr>
        <p:spPr>
          <a:xfrm>
            <a:off x="1757230" y="5276964"/>
            <a:ext cx="500195" cy="50718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D70C0C-E873-1FD5-7D35-CE6E2551D086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8A42F361-048A-1874-E329-18DA42B237B1}"/>
              </a:ext>
            </a:extLst>
          </p:cNvPr>
          <p:cNvSpPr/>
          <p:nvPr/>
        </p:nvSpPr>
        <p:spPr>
          <a:xfrm>
            <a:off x="1531765" y="4249272"/>
            <a:ext cx="8822470" cy="187444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238D5B2-DBDE-7866-886F-C02F201BDCB4}"/>
              </a:ext>
            </a:extLst>
          </p:cNvPr>
          <p:cNvSpPr/>
          <p:nvPr/>
        </p:nvSpPr>
        <p:spPr>
          <a:xfrm>
            <a:off x="1612300" y="1305963"/>
            <a:ext cx="8822470" cy="20100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964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3D80C11A-8EF3-4A25-A6BD-90D0A78439FB}"/>
              </a:ext>
            </a:extLst>
          </p:cNvPr>
          <p:cNvSpPr/>
          <p:nvPr/>
        </p:nvSpPr>
        <p:spPr>
          <a:xfrm>
            <a:off x="606783" y="3134434"/>
            <a:ext cx="11143326" cy="326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Google Shape;103;p1">
            <a:extLst>
              <a:ext uri="{FF2B5EF4-FFF2-40B4-BE49-F238E27FC236}">
                <a16:creationId xmlns:a16="http://schemas.microsoft.com/office/drawing/2014/main" id="{A6FA9646-230E-D5E5-406C-C04CFD05A3C5}"/>
              </a:ext>
            </a:extLst>
          </p:cNvPr>
          <p:cNvSpPr txBox="1"/>
          <p:nvPr/>
        </p:nvSpPr>
        <p:spPr>
          <a:xfrm>
            <a:off x="631809" y="401403"/>
            <a:ext cx="10445766" cy="41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77" rIns="121787" bIns="60877" anchor="t" anchorCtr="0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buClr>
                <a:srgbClr val="000000"/>
              </a:buClr>
              <a:buSzPts val="1800"/>
              <a:defRPr sz="2100" b="1">
                <a:solidFill>
                  <a:srgbClr val="C0000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s-ES" sz="2000" b="1">
                <a:solidFill>
                  <a:srgbClr val="223B79"/>
                </a:solidFill>
                <a:latin typeface="Arial"/>
                <a:ea typeface="Arial"/>
                <a:cs typeface="Arial"/>
                <a:sym typeface="Arial"/>
              </a:rPr>
              <a:t>Marco normativo, financiamiento  y ámbito priorizado del PI 2023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6CD97C7-01D8-DACA-64CE-583503DA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35" y="1871241"/>
            <a:ext cx="568148" cy="568148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5387041-FFB7-BE20-E9C3-12AA01922E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3918114"/>
              </p:ext>
            </p:extLst>
          </p:nvPr>
        </p:nvGraphicFramePr>
        <p:xfrm>
          <a:off x="3873701" y="4720152"/>
          <a:ext cx="3232493" cy="1648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E14DC4F5-E147-CA2B-9239-004DFE4EF323}"/>
              </a:ext>
            </a:extLst>
          </p:cNvPr>
          <p:cNvSpPr txBox="1"/>
          <p:nvPr/>
        </p:nvSpPr>
        <p:spPr>
          <a:xfrm>
            <a:off x="1428462" y="4331116"/>
            <a:ext cx="19934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/>
              <a:t>Ámbito</a:t>
            </a:r>
            <a:endParaRPr lang="es-ES" b="1">
              <a:cs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5169C5-030E-3DBF-3E86-A569858AF3FF}"/>
              </a:ext>
            </a:extLst>
          </p:cNvPr>
          <p:cNvSpPr txBox="1"/>
          <p:nvPr/>
        </p:nvSpPr>
        <p:spPr>
          <a:xfrm>
            <a:off x="3945290" y="4078861"/>
            <a:ext cx="3574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200"/>
              <a:t>El tramo 1 prioriza a 681 municipalidades provinciales y distritales del país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B47B34-A7FD-A317-E09F-589675D45191}"/>
              </a:ext>
            </a:extLst>
          </p:cNvPr>
          <p:cNvSpPr txBox="1"/>
          <p:nvPr/>
        </p:nvSpPr>
        <p:spPr>
          <a:xfrm>
            <a:off x="1200584" y="1969378"/>
            <a:ext cx="28103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/>
              <a:t>Marco Normativo</a:t>
            </a:r>
            <a:endParaRPr lang="es-ES" b="1"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1F9782-5C6B-6E28-7BC6-556015776606}"/>
              </a:ext>
            </a:extLst>
          </p:cNvPr>
          <p:cNvSpPr txBox="1"/>
          <p:nvPr/>
        </p:nvSpPr>
        <p:spPr>
          <a:xfrm>
            <a:off x="3873700" y="1582771"/>
            <a:ext cx="432977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</a:t>
            </a:r>
            <a:r>
              <a:rPr lang="es-ES" sz="11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31728, Ley que aprueba créditos suplementarios para el financiamiento de mayores gastos en el marco de la reactivación económica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8ADB3D-47EF-0B83-8054-1B1A837C7725}"/>
              </a:ext>
            </a:extLst>
          </p:cNvPr>
          <p:cNvSpPr txBox="1"/>
          <p:nvPr/>
        </p:nvSpPr>
        <p:spPr>
          <a:xfrm>
            <a:off x="8297588" y="1594262"/>
            <a:ext cx="3452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Ley de Presupuesto del Sector Público para el Año Fiscal 2023</a:t>
            </a:r>
            <a:endParaRPr lang="es-PE" sz="1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3A948CB-DA31-E723-1A98-3EAAEC15D6AE}"/>
              </a:ext>
            </a:extLst>
          </p:cNvPr>
          <p:cNvSpPr txBox="1"/>
          <p:nvPr/>
        </p:nvSpPr>
        <p:spPr>
          <a:xfrm>
            <a:off x="8380862" y="3981489"/>
            <a:ext cx="3711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200"/>
              <a:t>El tramo 2 prioriza a 1879 municipalidades provinciales y distritales del país.</a:t>
            </a:r>
          </a:p>
        </p:txBody>
      </p:sp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68833E4E-38F5-5DDA-52A7-BBB03D5D82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230374"/>
              </p:ext>
            </p:extLst>
          </p:nvPr>
        </p:nvGraphicFramePr>
        <p:xfrm>
          <a:off x="7905451" y="4596073"/>
          <a:ext cx="3962400" cy="1757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4" name="Imagen 23">
            <a:extLst>
              <a:ext uri="{FF2B5EF4-FFF2-40B4-BE49-F238E27FC236}">
                <a16:creationId xmlns:a16="http://schemas.microsoft.com/office/drawing/2014/main" id="{351A8564-DBA5-8B4A-D5B6-A2AE370E5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90" y="4310482"/>
            <a:ext cx="663006" cy="688692"/>
          </a:xfrm>
          <a:prstGeom prst="rect">
            <a:avLst/>
          </a:prstGeom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C280435-4DCF-328F-CE94-B5F5942FB443}"/>
              </a:ext>
            </a:extLst>
          </p:cNvPr>
          <p:cNvCxnSpPr/>
          <p:nvPr/>
        </p:nvCxnSpPr>
        <p:spPr>
          <a:xfrm>
            <a:off x="0" y="988893"/>
            <a:ext cx="12192000" cy="0"/>
          </a:xfrm>
          <a:prstGeom prst="line">
            <a:avLst/>
          </a:prstGeom>
          <a:ln>
            <a:solidFill>
              <a:srgbClr val="00A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echa: cheurón 27">
            <a:extLst>
              <a:ext uri="{FF2B5EF4-FFF2-40B4-BE49-F238E27FC236}">
                <a16:creationId xmlns:a16="http://schemas.microsoft.com/office/drawing/2014/main" id="{0270EA9D-9BA7-F5A2-84ED-94091CC71CC6}"/>
              </a:ext>
            </a:extLst>
          </p:cNvPr>
          <p:cNvSpPr/>
          <p:nvPr/>
        </p:nvSpPr>
        <p:spPr>
          <a:xfrm>
            <a:off x="3013328" y="1841874"/>
            <a:ext cx="410362" cy="723458"/>
          </a:xfrm>
          <a:prstGeom prst="chevron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9" name="Flecha: cheurón 28">
            <a:extLst>
              <a:ext uri="{FF2B5EF4-FFF2-40B4-BE49-F238E27FC236}">
                <a16:creationId xmlns:a16="http://schemas.microsoft.com/office/drawing/2014/main" id="{29E1C29C-6F56-0306-BC8F-977D6E79ED5B}"/>
              </a:ext>
            </a:extLst>
          </p:cNvPr>
          <p:cNvSpPr/>
          <p:nvPr/>
        </p:nvSpPr>
        <p:spPr>
          <a:xfrm>
            <a:off x="3270281" y="1841874"/>
            <a:ext cx="410362" cy="723458"/>
          </a:xfrm>
          <a:prstGeom prst="chevron">
            <a:avLst/>
          </a:prstGeom>
          <a:solidFill>
            <a:srgbClr val="41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4D5FABC0-6A70-6990-CC46-940F81F4E0C7}"/>
              </a:ext>
            </a:extLst>
          </p:cNvPr>
          <p:cNvGrpSpPr/>
          <p:nvPr/>
        </p:nvGrpSpPr>
        <p:grpSpPr>
          <a:xfrm>
            <a:off x="3011597" y="4081205"/>
            <a:ext cx="667315" cy="723458"/>
            <a:chOff x="3025841" y="4100344"/>
            <a:chExt cx="667315" cy="723458"/>
          </a:xfrm>
          <a:solidFill>
            <a:srgbClr val="41B7AB"/>
          </a:solidFill>
        </p:grpSpPr>
        <p:sp>
          <p:nvSpPr>
            <p:cNvPr id="32" name="Flecha: cheurón 31">
              <a:extLst>
                <a:ext uri="{FF2B5EF4-FFF2-40B4-BE49-F238E27FC236}">
                  <a16:creationId xmlns:a16="http://schemas.microsoft.com/office/drawing/2014/main" id="{44DBAFB0-BD0F-88D2-EA5C-5F589A9D7D72}"/>
                </a:ext>
              </a:extLst>
            </p:cNvPr>
            <p:cNvSpPr/>
            <p:nvPr/>
          </p:nvSpPr>
          <p:spPr>
            <a:xfrm>
              <a:off x="3025841" y="4100344"/>
              <a:ext cx="410362" cy="72345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33" name="Flecha: cheurón 32">
              <a:extLst>
                <a:ext uri="{FF2B5EF4-FFF2-40B4-BE49-F238E27FC236}">
                  <a16:creationId xmlns:a16="http://schemas.microsoft.com/office/drawing/2014/main" id="{9C69404F-14E9-97A8-8D6B-6C2047492647}"/>
                </a:ext>
              </a:extLst>
            </p:cNvPr>
            <p:cNvSpPr/>
            <p:nvPr/>
          </p:nvSpPr>
          <p:spPr>
            <a:xfrm>
              <a:off x="3282794" y="4100344"/>
              <a:ext cx="410362" cy="72345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3A6A485-6C54-1470-2D34-327BF673170B}"/>
              </a:ext>
            </a:extLst>
          </p:cNvPr>
          <p:cNvCxnSpPr>
            <a:cxnSpLocks/>
          </p:cNvCxnSpPr>
          <p:nvPr/>
        </p:nvCxnSpPr>
        <p:spPr>
          <a:xfrm flipV="1">
            <a:off x="731848" y="2819303"/>
            <a:ext cx="10613475" cy="5516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DF502177-4589-A4C3-6C5C-9CD0BC361506}"/>
              </a:ext>
            </a:extLst>
          </p:cNvPr>
          <p:cNvCxnSpPr>
            <a:cxnSpLocks/>
          </p:cNvCxnSpPr>
          <p:nvPr/>
        </p:nvCxnSpPr>
        <p:spPr>
          <a:xfrm flipV="1">
            <a:off x="699850" y="3864942"/>
            <a:ext cx="10613475" cy="5516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875F810-9B99-A8E9-C5E6-D00A96551AED}"/>
              </a:ext>
            </a:extLst>
          </p:cNvPr>
          <p:cNvSpPr txBox="1"/>
          <p:nvPr/>
        </p:nvSpPr>
        <p:spPr>
          <a:xfrm>
            <a:off x="4115920" y="6295549"/>
            <a:ext cx="2729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Fuente: Anexo 1 del DS </a:t>
            </a:r>
            <a:r>
              <a:rPr lang="es-ES" sz="1200" err="1"/>
              <a:t>N°</a:t>
            </a:r>
            <a:r>
              <a:rPr lang="es-ES" sz="1200"/>
              <a:t> 095-2023-EF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2B7E19C-0B96-AB21-0E9C-C8BD0983D54F}"/>
              </a:ext>
            </a:extLst>
          </p:cNvPr>
          <p:cNvSpPr txBox="1"/>
          <p:nvPr/>
        </p:nvSpPr>
        <p:spPr>
          <a:xfrm>
            <a:off x="8112981" y="6295549"/>
            <a:ext cx="2729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Fuente: Anexo 1 del DS </a:t>
            </a:r>
            <a:r>
              <a:rPr lang="es-ES" sz="1200" err="1"/>
              <a:t>N°</a:t>
            </a:r>
            <a:r>
              <a:rPr lang="es-ES" sz="1200"/>
              <a:t> 095-2023-EF</a:t>
            </a:r>
          </a:p>
        </p:txBody>
      </p:sp>
      <p:sp>
        <p:nvSpPr>
          <p:cNvPr id="2" name="Redondear rectángulo de esquina diagonal 64">
            <a:extLst>
              <a:ext uri="{FF2B5EF4-FFF2-40B4-BE49-F238E27FC236}">
                <a16:creationId xmlns:a16="http://schemas.microsoft.com/office/drawing/2014/main" id="{29311C9C-7B9F-D5CC-CB2E-B5FC68D8A10C}"/>
              </a:ext>
            </a:extLst>
          </p:cNvPr>
          <p:cNvSpPr/>
          <p:nvPr/>
        </p:nvSpPr>
        <p:spPr>
          <a:xfrm>
            <a:off x="4748767" y="3128443"/>
            <a:ext cx="2096171" cy="360134"/>
          </a:xfrm>
          <a:prstGeom prst="round2DiagRect">
            <a:avLst/>
          </a:prstGeom>
          <a:solidFill>
            <a:srgbClr val="00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Tramo 1</a:t>
            </a:r>
          </a:p>
        </p:txBody>
      </p:sp>
      <p:sp>
        <p:nvSpPr>
          <p:cNvPr id="3" name="Redondear rectángulo de esquina diagonal 64">
            <a:extLst>
              <a:ext uri="{FF2B5EF4-FFF2-40B4-BE49-F238E27FC236}">
                <a16:creationId xmlns:a16="http://schemas.microsoft.com/office/drawing/2014/main" id="{39552A5D-669E-AF54-F880-DF8CA038959D}"/>
              </a:ext>
            </a:extLst>
          </p:cNvPr>
          <p:cNvSpPr/>
          <p:nvPr/>
        </p:nvSpPr>
        <p:spPr>
          <a:xfrm>
            <a:off x="8975762" y="3139032"/>
            <a:ext cx="2096171" cy="360134"/>
          </a:xfrm>
          <a:prstGeom prst="round2DiagRect">
            <a:avLst/>
          </a:prstGeom>
          <a:solidFill>
            <a:srgbClr val="004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Tramo 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37774BC-F166-5A29-F239-2A8EF1FA9D90}"/>
              </a:ext>
            </a:extLst>
          </p:cNvPr>
          <p:cNvSpPr txBox="1"/>
          <p:nvPr/>
        </p:nvSpPr>
        <p:spPr>
          <a:xfrm>
            <a:off x="3873700" y="2235425"/>
            <a:ext cx="7865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Decreto Supremo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095-2023-EF aprueba los Procedimientos para el cumplimiento de metas y la asignación condicionada de recursos del PI – 2023 (Tramos I y II)</a:t>
            </a: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54815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20D78739688DD4C8A2704D6B479C200" ma:contentTypeVersion="16" ma:contentTypeDescription="Crear nuevo documento." ma:contentTypeScope="" ma:versionID="4a96ec3214d1965ca1eaba4a5fc77943">
  <xsd:schema xmlns:xsd="http://www.w3.org/2001/XMLSchema" xmlns:xs="http://www.w3.org/2001/XMLSchema" xmlns:p="http://schemas.microsoft.com/office/2006/metadata/properties" xmlns:ns2="c497975d-3f77-4f14-b5f6-5ef6d03ed34f" xmlns:ns3="f37880ec-d021-4450-909d-04c4216dba26" targetNamespace="http://schemas.microsoft.com/office/2006/metadata/properties" ma:root="true" ma:fieldsID="09364ad315c8193aa11fc0907ee531fb" ns2:_="" ns3:_="">
    <xsd:import namespace="c497975d-3f77-4f14-b5f6-5ef6d03ed34f"/>
    <xsd:import namespace="f37880ec-d021-4450-909d-04c4216dba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7975d-3f77-4f14-b5f6-5ef6d03ed3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6c689e9a-e7b2-4728-b517-78e5a6c3ef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880ec-d021-4450-909d-04c4216dba2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0b49ae7-a4a2-4af5-85e1-95952d269f55}" ma:internalName="TaxCatchAll" ma:showField="CatchAllData" ma:web="f37880ec-d021-4450-909d-04c4216dba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97975d-3f77-4f14-b5f6-5ef6d03ed34f">
      <Terms xmlns="http://schemas.microsoft.com/office/infopath/2007/PartnerControls"/>
    </lcf76f155ced4ddcb4097134ff3c332f>
    <TaxCatchAll xmlns="f37880ec-d021-4450-909d-04c4216dba26" xsi:nil="true"/>
    <_Flow_SignoffStatus xmlns="c497975d-3f77-4f14-b5f6-5ef6d03ed34f" xsi:nil="true"/>
  </documentManagement>
</p:properties>
</file>

<file path=customXml/itemProps1.xml><?xml version="1.0" encoding="utf-8"?>
<ds:datastoreItem xmlns:ds="http://schemas.openxmlformats.org/officeDocument/2006/customXml" ds:itemID="{5144DAD7-34AD-4163-8B03-03C2224DD6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69BCD3-34FA-4DD4-96A3-82C90221FE02}">
  <ds:schemaRefs>
    <ds:schemaRef ds:uri="c497975d-3f77-4f14-b5f6-5ef6d03ed34f"/>
    <ds:schemaRef ds:uri="f37880ec-d021-4450-909d-04c4216dba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5475839-6D7B-45E0-8DA7-4880734A9FF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f37880ec-d021-4450-909d-04c4216dba26"/>
    <ds:schemaRef ds:uri="http://purl.org/dc/dcmitype/"/>
    <ds:schemaRef ds:uri="c497975d-3f77-4f14-b5f6-5ef6d03ed34f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3290</Words>
  <Application>Microsoft Office PowerPoint</Application>
  <PresentationFormat>Panorámica</PresentationFormat>
  <Paragraphs>499</Paragraphs>
  <Slides>24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de Incentivos a la Mejora de la Gestión Municipal PI 2023 Taller de presentación de Compromisos, Indicadores y Metas</dc:title>
  <dc:creator>Edwin Velasco Cruz</dc:creator>
  <cp:lastModifiedBy>Edwin Velasco Cruz</cp:lastModifiedBy>
  <cp:revision>17</cp:revision>
  <cp:lastPrinted>2023-05-29T18:39:09Z</cp:lastPrinted>
  <dcterms:created xsi:type="dcterms:W3CDTF">2023-05-22T19:49:49Z</dcterms:created>
  <dcterms:modified xsi:type="dcterms:W3CDTF">2023-05-29T21:06:04Z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0x010100E20D78739688DD4C8A2704D6B479C200</vt:lpwstr>
  </property>
  <property fmtid="{D5CDD505-2E9C-101B-9397-08002B2CF9AE}" pid="3" name="MediaServiceImageTags">
    <vt:lpwstr/>
  </property>
</Properties>
</file>